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2" r:id="rId2"/>
    <p:sldId id="333" r:id="rId3"/>
    <p:sldId id="335" r:id="rId4"/>
    <p:sldId id="336" r:id="rId5"/>
    <p:sldId id="339" r:id="rId6"/>
  </p:sldIdLst>
  <p:sldSz cx="12192000" cy="6858000"/>
  <p:notesSz cx="9928225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CD0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5622596" y="1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2B2CCF5-1A11-4882-A3AF-481DFD20F002}" type="datetimeFigureOut">
              <a:rPr lang="bg-BG"/>
              <a:pPr>
                <a:defRPr/>
              </a:pPr>
              <a:t>22.10.2025 г.</a:t>
            </a:fld>
            <a:endParaRPr lang="bg-BG" dirty="0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378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5622596" y="6456378"/>
            <a:ext cx="4303313" cy="340210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763EB9-1B68-47C6-AEEA-28B88F7905E5}" type="slidenum">
              <a:rPr lang="bg-BG"/>
              <a:pPr>
                <a:defRPr/>
              </a:pPr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70240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4303313" cy="340265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596" y="3"/>
            <a:ext cx="4303313" cy="340265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>
              <a:defRPr sz="1200"/>
            </a:lvl1pPr>
          </a:lstStyle>
          <a:p>
            <a:fld id="{4D401F55-3823-4450-86D9-210C4FFF2ED8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9" tIns="45719" rIns="91439" bIns="4571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360" y="3228708"/>
            <a:ext cx="7943508" cy="3059117"/>
          </a:xfrm>
          <a:prstGeom prst="rect">
            <a:avLst/>
          </a:prstGeom>
        </p:spPr>
        <p:txBody>
          <a:bodyPr vert="horz" lIns="91439" tIns="45719" rIns="91439" bIns="4571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324"/>
            <a:ext cx="4303313" cy="340264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596" y="6456324"/>
            <a:ext cx="4303313" cy="340264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>
              <a:defRPr sz="1200"/>
            </a:lvl1pPr>
          </a:lstStyle>
          <a:p>
            <a:fld id="{5DE7895B-51D3-4996-A794-05EAA8672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65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7895B-51D3-4996-A794-05EAA8672F2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3BF2B-7B6E-43AF-887B-81F3C206313D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23D9-7880-498D-8726-2FDAB8457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A96EB-E87C-486D-AC3B-8CA5344B88C8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4FB45-D5C4-41E8-9DB5-E73584DE82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B4857-CF1A-4B42-AA22-4DE4F63EBECB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6D269-8484-4A88-9F83-B915B0EA51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4D48E-BABB-4977-B134-AF61F429751D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69F98-6212-4717-BA74-ADDE6FAAF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D7031-9AF4-4E53-9C9A-88FF2CD4D3F5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BADF6-494B-4591-BEA7-F7298EF092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93143-DF3D-4863-897D-100D5A134201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CEEA3-3B13-4F90-986F-9B2E1CC3D6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4DE0D-EBB9-4A4B-BED9-545E591A2B0F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62AD9-4E12-4A1E-AC75-9236798B8C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E8736-C18B-4295-8F05-1C2DE4F65B29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8C625-07A0-45F3-9DF9-AC37DDADE2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AFE8A-F3F7-4FAA-BB7A-B3F1A3C5C80C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5A217-3391-4EB1-B4B2-1456ED27EA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F1B1F-8B8C-41A6-8759-422A828DD7BB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2B175-21A4-4ABB-A28B-71F9EDD03A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4ACB-F127-4DB1-8BC3-24844766633D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30B83-5F6F-4CC3-946A-96B5234B2A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16EE51-BD59-474F-A25D-5FE2AB29F402}" type="datetimeFigureOut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890EDC-0108-4D64-8248-12B2273992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  <p:sldLayoutId id="2147483777" r:id="rId3"/>
    <p:sldLayoutId id="2147483776" r:id="rId4"/>
    <p:sldLayoutId id="2147483775" r:id="rId5"/>
    <p:sldLayoutId id="2147483774" r:id="rId6"/>
    <p:sldLayoutId id="2147483773" r:id="rId7"/>
    <p:sldLayoutId id="2147483772" r:id="rId8"/>
    <p:sldLayoutId id="2147483771" r:id="rId9"/>
    <p:sldLayoutId id="2147483770" r:id="rId10"/>
    <p:sldLayoutId id="214748376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42882" y="1781979"/>
            <a:ext cx="4503839" cy="230832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Представяне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работата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Звено за публични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консултации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във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връзка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bg-BG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„Концепции за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интегрирани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териториални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инвестиции (ИТИ) - 2“</a:t>
            </a:r>
          </a:p>
        </p:txBody>
      </p:sp>
      <p:sp>
        <p:nvSpPr>
          <p:cNvPr id="2" name="Rectangle 1"/>
          <p:cNvSpPr/>
          <p:nvPr/>
        </p:nvSpPr>
        <p:spPr>
          <a:xfrm>
            <a:off x="2893486" y="5787939"/>
            <a:ext cx="65541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i="1" dirty="0"/>
              <a:t> </a:t>
            </a:r>
            <a:r>
              <a:rPr lang="bg-BG" sz="1600" b="1" i="1" dirty="0" smtClean="0"/>
              <a:t>Проект </a:t>
            </a:r>
            <a:r>
              <a:rPr lang="bg-BG" sz="1600" b="1" i="1" dirty="0"/>
              <a:t>„Ефективно функциониране на ОИЦ - </a:t>
            </a:r>
            <a:r>
              <a:rPr lang="bg-BG" sz="1600" b="1" i="1" dirty="0" smtClean="0"/>
              <a:t>Хасково </a:t>
            </a:r>
            <a:r>
              <a:rPr lang="bg-BG" sz="1600" b="1" i="1" dirty="0"/>
              <a:t>през периода 2024 - 2029 г</a:t>
            </a:r>
            <a:r>
              <a:rPr lang="bg-BG" sz="1600" b="1" i="1" dirty="0" smtClean="0"/>
              <a:t>. </a:t>
            </a:r>
            <a:r>
              <a:rPr lang="bg-BG" sz="1600" b="1" i="1" dirty="0"/>
              <a:t>се осъществява с финансовата подкрепа на </a:t>
            </a:r>
            <a:r>
              <a:rPr lang="bg-BG" sz="1600" b="1" i="1" dirty="0" smtClean="0"/>
              <a:t>Програма „Техническа помощ“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4075" y="551910"/>
            <a:ext cx="2791968" cy="6156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</a:t>
            </a:r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ПУБЛИЧНИ КОНСУЛТАЦИИ </a:t>
            </a:r>
            <a:endParaRPr lang="bg-BG" sz="2000" b="1" dirty="0">
              <a:ln cap="flat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98" y="1812971"/>
            <a:ext cx="5294364" cy="37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696475" y="4047582"/>
            <a:ext cx="5104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Южен централен регион на </a:t>
            </a:r>
            <a:r>
              <a:rPr lang="ru-RU" sz="2000" b="1" i="1" dirty="0" err="1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планиране</a:t>
            </a:r>
            <a:r>
              <a:rPr lang="ru-RU" sz="2000" b="1" i="1" dirty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–Области Пловдив</a:t>
            </a:r>
            <a:r>
              <a:rPr lang="ru-RU" sz="2000" b="1" i="1" dirty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Пазарджик</a:t>
            </a:r>
            <a:r>
              <a:rPr lang="ru-RU" sz="2000" b="1" i="1" dirty="0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Хасково, </a:t>
            </a:r>
          </a:p>
          <a:p>
            <a:pPr algn="ctr"/>
            <a:r>
              <a:rPr lang="ru-RU" sz="2000" b="1" i="1" dirty="0" smtClean="0">
                <a:solidFill>
                  <a:srgbClr val="EEB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Смолян и Кърджали</a:t>
            </a:r>
            <a:endParaRPr lang="ru-RU" sz="2000" b="1" i="1" dirty="0">
              <a:solidFill>
                <a:srgbClr val="EEB5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67175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4075" y="551910"/>
            <a:ext cx="2791968" cy="615696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ПУБЛИЧНИ КОНСУЛТАЦИИ 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8" name="object 5"/>
          <p:cNvSpPr txBox="1"/>
          <p:nvPr/>
        </p:nvSpPr>
        <p:spPr>
          <a:xfrm>
            <a:off x="3156558" y="1847768"/>
            <a:ext cx="273812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solidFill>
                  <a:srgbClr val="002060"/>
                </a:solidFill>
                <a:latin typeface="Georgia"/>
                <a:cs typeface="Georgia"/>
              </a:rPr>
              <a:t>Звено</a:t>
            </a:r>
            <a:r>
              <a:rPr sz="2000" b="1" spc="-40" dirty="0">
                <a:solidFill>
                  <a:srgbClr val="002060"/>
                </a:solidFill>
                <a:latin typeface="Georgia"/>
                <a:cs typeface="Georgia"/>
              </a:rPr>
              <a:t> </a:t>
            </a:r>
            <a:r>
              <a:rPr sz="2000" b="1" spc="-5" dirty="0">
                <a:solidFill>
                  <a:srgbClr val="002060"/>
                </a:solidFill>
                <a:latin typeface="Georgia"/>
                <a:cs typeface="Georgia"/>
              </a:rPr>
              <a:t>за</a:t>
            </a:r>
            <a:r>
              <a:rPr sz="2000" b="1" spc="-25" dirty="0">
                <a:solidFill>
                  <a:srgbClr val="002060"/>
                </a:solidFill>
                <a:latin typeface="Georgia"/>
                <a:cs typeface="Georgia"/>
              </a:rPr>
              <a:t> </a:t>
            </a:r>
            <a:r>
              <a:rPr sz="2000" b="1" spc="-5" dirty="0">
                <a:solidFill>
                  <a:srgbClr val="002060"/>
                </a:solidFill>
                <a:latin typeface="Georgia"/>
                <a:cs typeface="Georgia"/>
              </a:rPr>
              <a:t>публични</a:t>
            </a:r>
            <a:endParaRPr sz="2000" dirty="0">
              <a:solidFill>
                <a:srgbClr val="002060"/>
              </a:solidFill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</a:pPr>
            <a:r>
              <a:rPr sz="2000" b="1" spc="-10" dirty="0">
                <a:solidFill>
                  <a:srgbClr val="002060"/>
                </a:solidFill>
                <a:latin typeface="Georgia"/>
                <a:cs typeface="Georgia"/>
              </a:rPr>
              <a:t>консултации</a:t>
            </a:r>
            <a:endParaRPr sz="2000" dirty="0">
              <a:solidFill>
                <a:srgbClr val="002060"/>
              </a:solidFill>
              <a:latin typeface="Georgia"/>
              <a:cs typeface="Georgia"/>
            </a:endParaRPr>
          </a:p>
        </p:txBody>
      </p:sp>
      <p:sp>
        <p:nvSpPr>
          <p:cNvPr id="22" name="object 9"/>
          <p:cNvSpPr/>
          <p:nvPr/>
        </p:nvSpPr>
        <p:spPr>
          <a:xfrm>
            <a:off x="3494378" y="2475504"/>
            <a:ext cx="2062480" cy="76200"/>
          </a:xfrm>
          <a:custGeom>
            <a:avLst/>
            <a:gdLst/>
            <a:ahLst/>
            <a:cxnLst/>
            <a:rect l="l" t="t" r="r" b="b"/>
            <a:pathLst>
              <a:path w="2062479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4206" y="48006"/>
                </a:lnTo>
                <a:lnTo>
                  <a:pt x="38100" y="48006"/>
                </a:lnTo>
                <a:lnTo>
                  <a:pt x="38100" y="28194"/>
                </a:lnTo>
                <a:lnTo>
                  <a:pt x="74206" y="28194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  <a:path w="2062479" h="76200">
                <a:moveTo>
                  <a:pt x="74206" y="28194"/>
                </a:moveTo>
                <a:lnTo>
                  <a:pt x="38100" y="28194"/>
                </a:lnTo>
                <a:lnTo>
                  <a:pt x="38100" y="48006"/>
                </a:lnTo>
                <a:lnTo>
                  <a:pt x="74206" y="48006"/>
                </a:lnTo>
                <a:lnTo>
                  <a:pt x="76200" y="38100"/>
                </a:lnTo>
                <a:lnTo>
                  <a:pt x="74206" y="28194"/>
                </a:lnTo>
                <a:close/>
              </a:path>
              <a:path w="2062479" h="76200">
                <a:moveTo>
                  <a:pt x="97536" y="28194"/>
                </a:moveTo>
                <a:lnTo>
                  <a:pt x="74206" y="28194"/>
                </a:lnTo>
                <a:lnTo>
                  <a:pt x="76200" y="38100"/>
                </a:lnTo>
                <a:lnTo>
                  <a:pt x="74206" y="48006"/>
                </a:lnTo>
                <a:lnTo>
                  <a:pt x="97536" y="48006"/>
                </a:lnTo>
                <a:lnTo>
                  <a:pt x="97536" y="28194"/>
                </a:lnTo>
                <a:close/>
              </a:path>
              <a:path w="2062479" h="76200">
                <a:moveTo>
                  <a:pt x="176784" y="28194"/>
                </a:moveTo>
                <a:lnTo>
                  <a:pt x="117348" y="28194"/>
                </a:lnTo>
                <a:lnTo>
                  <a:pt x="117348" y="48006"/>
                </a:lnTo>
                <a:lnTo>
                  <a:pt x="176784" y="48006"/>
                </a:lnTo>
                <a:lnTo>
                  <a:pt x="176784" y="28194"/>
                </a:lnTo>
                <a:close/>
              </a:path>
              <a:path w="2062479" h="76200">
                <a:moveTo>
                  <a:pt x="256031" y="28194"/>
                </a:moveTo>
                <a:lnTo>
                  <a:pt x="196596" y="28194"/>
                </a:lnTo>
                <a:lnTo>
                  <a:pt x="196596" y="48006"/>
                </a:lnTo>
                <a:lnTo>
                  <a:pt x="256031" y="48006"/>
                </a:lnTo>
                <a:lnTo>
                  <a:pt x="256031" y="28194"/>
                </a:lnTo>
                <a:close/>
              </a:path>
              <a:path w="2062479" h="76200">
                <a:moveTo>
                  <a:pt x="335280" y="28194"/>
                </a:moveTo>
                <a:lnTo>
                  <a:pt x="275844" y="28194"/>
                </a:lnTo>
                <a:lnTo>
                  <a:pt x="275844" y="48006"/>
                </a:lnTo>
                <a:lnTo>
                  <a:pt x="335280" y="48006"/>
                </a:lnTo>
                <a:lnTo>
                  <a:pt x="335280" y="28194"/>
                </a:lnTo>
                <a:close/>
              </a:path>
              <a:path w="2062479" h="76200">
                <a:moveTo>
                  <a:pt x="414527" y="28194"/>
                </a:moveTo>
                <a:lnTo>
                  <a:pt x="355091" y="28194"/>
                </a:lnTo>
                <a:lnTo>
                  <a:pt x="355091" y="48006"/>
                </a:lnTo>
                <a:lnTo>
                  <a:pt x="414527" y="48006"/>
                </a:lnTo>
                <a:lnTo>
                  <a:pt x="414527" y="28194"/>
                </a:lnTo>
                <a:close/>
              </a:path>
              <a:path w="2062479" h="76200">
                <a:moveTo>
                  <a:pt x="493775" y="28194"/>
                </a:moveTo>
                <a:lnTo>
                  <a:pt x="434339" y="28194"/>
                </a:lnTo>
                <a:lnTo>
                  <a:pt x="434339" y="48006"/>
                </a:lnTo>
                <a:lnTo>
                  <a:pt x="493775" y="48006"/>
                </a:lnTo>
                <a:lnTo>
                  <a:pt x="493775" y="28194"/>
                </a:lnTo>
                <a:close/>
              </a:path>
              <a:path w="2062479" h="76200">
                <a:moveTo>
                  <a:pt x="573024" y="28194"/>
                </a:moveTo>
                <a:lnTo>
                  <a:pt x="513588" y="28194"/>
                </a:lnTo>
                <a:lnTo>
                  <a:pt x="513588" y="48006"/>
                </a:lnTo>
                <a:lnTo>
                  <a:pt x="573024" y="48006"/>
                </a:lnTo>
                <a:lnTo>
                  <a:pt x="573024" y="28194"/>
                </a:lnTo>
                <a:close/>
              </a:path>
              <a:path w="2062479" h="76200">
                <a:moveTo>
                  <a:pt x="652272" y="28194"/>
                </a:moveTo>
                <a:lnTo>
                  <a:pt x="592836" y="28194"/>
                </a:lnTo>
                <a:lnTo>
                  <a:pt x="592836" y="48006"/>
                </a:lnTo>
                <a:lnTo>
                  <a:pt x="652272" y="48006"/>
                </a:lnTo>
                <a:lnTo>
                  <a:pt x="652272" y="28194"/>
                </a:lnTo>
                <a:close/>
              </a:path>
              <a:path w="2062479" h="76200">
                <a:moveTo>
                  <a:pt x="731520" y="28194"/>
                </a:moveTo>
                <a:lnTo>
                  <a:pt x="672084" y="28194"/>
                </a:lnTo>
                <a:lnTo>
                  <a:pt x="672084" y="48006"/>
                </a:lnTo>
                <a:lnTo>
                  <a:pt x="731520" y="48006"/>
                </a:lnTo>
                <a:lnTo>
                  <a:pt x="731520" y="28194"/>
                </a:lnTo>
                <a:close/>
              </a:path>
              <a:path w="2062479" h="76200">
                <a:moveTo>
                  <a:pt x="810768" y="28194"/>
                </a:moveTo>
                <a:lnTo>
                  <a:pt x="751332" y="28194"/>
                </a:lnTo>
                <a:lnTo>
                  <a:pt x="751332" y="48006"/>
                </a:lnTo>
                <a:lnTo>
                  <a:pt x="810768" y="48006"/>
                </a:lnTo>
                <a:lnTo>
                  <a:pt x="810768" y="28194"/>
                </a:lnTo>
                <a:close/>
              </a:path>
              <a:path w="2062479" h="76200">
                <a:moveTo>
                  <a:pt x="890015" y="28194"/>
                </a:moveTo>
                <a:lnTo>
                  <a:pt x="830580" y="28194"/>
                </a:lnTo>
                <a:lnTo>
                  <a:pt x="830580" y="48006"/>
                </a:lnTo>
                <a:lnTo>
                  <a:pt x="890015" y="48006"/>
                </a:lnTo>
                <a:lnTo>
                  <a:pt x="890015" y="28194"/>
                </a:lnTo>
                <a:close/>
              </a:path>
              <a:path w="2062479" h="76200">
                <a:moveTo>
                  <a:pt x="969263" y="28194"/>
                </a:moveTo>
                <a:lnTo>
                  <a:pt x="909827" y="28194"/>
                </a:lnTo>
                <a:lnTo>
                  <a:pt x="909827" y="48006"/>
                </a:lnTo>
                <a:lnTo>
                  <a:pt x="969263" y="48006"/>
                </a:lnTo>
                <a:lnTo>
                  <a:pt x="969263" y="28194"/>
                </a:lnTo>
                <a:close/>
              </a:path>
              <a:path w="2062479" h="76200">
                <a:moveTo>
                  <a:pt x="1048512" y="28194"/>
                </a:moveTo>
                <a:lnTo>
                  <a:pt x="989076" y="28194"/>
                </a:lnTo>
                <a:lnTo>
                  <a:pt x="989076" y="48006"/>
                </a:lnTo>
                <a:lnTo>
                  <a:pt x="1048512" y="48006"/>
                </a:lnTo>
                <a:lnTo>
                  <a:pt x="1048512" y="28194"/>
                </a:lnTo>
                <a:close/>
              </a:path>
              <a:path w="2062479" h="76200">
                <a:moveTo>
                  <a:pt x="1127760" y="28194"/>
                </a:moveTo>
                <a:lnTo>
                  <a:pt x="1068324" y="28194"/>
                </a:lnTo>
                <a:lnTo>
                  <a:pt x="1068324" y="48006"/>
                </a:lnTo>
                <a:lnTo>
                  <a:pt x="1127760" y="48006"/>
                </a:lnTo>
                <a:lnTo>
                  <a:pt x="1127760" y="28194"/>
                </a:lnTo>
                <a:close/>
              </a:path>
              <a:path w="2062479" h="76200">
                <a:moveTo>
                  <a:pt x="1207008" y="28194"/>
                </a:moveTo>
                <a:lnTo>
                  <a:pt x="1147572" y="28194"/>
                </a:lnTo>
                <a:lnTo>
                  <a:pt x="1147572" y="48006"/>
                </a:lnTo>
                <a:lnTo>
                  <a:pt x="1207008" y="48006"/>
                </a:lnTo>
                <a:lnTo>
                  <a:pt x="1207008" y="28194"/>
                </a:lnTo>
                <a:close/>
              </a:path>
              <a:path w="2062479" h="76200">
                <a:moveTo>
                  <a:pt x="1286256" y="28194"/>
                </a:moveTo>
                <a:lnTo>
                  <a:pt x="1226820" y="28194"/>
                </a:lnTo>
                <a:lnTo>
                  <a:pt x="1226820" y="48006"/>
                </a:lnTo>
                <a:lnTo>
                  <a:pt x="1286256" y="48006"/>
                </a:lnTo>
                <a:lnTo>
                  <a:pt x="1286256" y="28194"/>
                </a:lnTo>
                <a:close/>
              </a:path>
              <a:path w="2062479" h="76200">
                <a:moveTo>
                  <a:pt x="1365503" y="28194"/>
                </a:moveTo>
                <a:lnTo>
                  <a:pt x="1306068" y="28194"/>
                </a:lnTo>
                <a:lnTo>
                  <a:pt x="1306068" y="48006"/>
                </a:lnTo>
                <a:lnTo>
                  <a:pt x="1365503" y="48006"/>
                </a:lnTo>
                <a:lnTo>
                  <a:pt x="1365503" y="28194"/>
                </a:lnTo>
                <a:close/>
              </a:path>
              <a:path w="2062479" h="76200">
                <a:moveTo>
                  <a:pt x="1444752" y="28194"/>
                </a:moveTo>
                <a:lnTo>
                  <a:pt x="1385315" y="28194"/>
                </a:lnTo>
                <a:lnTo>
                  <a:pt x="1385315" y="48006"/>
                </a:lnTo>
                <a:lnTo>
                  <a:pt x="1444752" y="48006"/>
                </a:lnTo>
                <a:lnTo>
                  <a:pt x="1444752" y="28194"/>
                </a:lnTo>
                <a:close/>
              </a:path>
              <a:path w="2062479" h="76200">
                <a:moveTo>
                  <a:pt x="1524000" y="28194"/>
                </a:moveTo>
                <a:lnTo>
                  <a:pt x="1464564" y="28194"/>
                </a:lnTo>
                <a:lnTo>
                  <a:pt x="1464564" y="48006"/>
                </a:lnTo>
                <a:lnTo>
                  <a:pt x="1524000" y="48006"/>
                </a:lnTo>
                <a:lnTo>
                  <a:pt x="1524000" y="28194"/>
                </a:lnTo>
                <a:close/>
              </a:path>
              <a:path w="2062479" h="76200">
                <a:moveTo>
                  <a:pt x="1603248" y="28194"/>
                </a:moveTo>
                <a:lnTo>
                  <a:pt x="1543812" y="28194"/>
                </a:lnTo>
                <a:lnTo>
                  <a:pt x="1543812" y="48006"/>
                </a:lnTo>
                <a:lnTo>
                  <a:pt x="1603248" y="48006"/>
                </a:lnTo>
                <a:lnTo>
                  <a:pt x="1603248" y="28194"/>
                </a:lnTo>
                <a:close/>
              </a:path>
              <a:path w="2062479" h="76200">
                <a:moveTo>
                  <a:pt x="1682496" y="28194"/>
                </a:moveTo>
                <a:lnTo>
                  <a:pt x="1623060" y="28194"/>
                </a:lnTo>
                <a:lnTo>
                  <a:pt x="1623060" y="48006"/>
                </a:lnTo>
                <a:lnTo>
                  <a:pt x="1682496" y="48006"/>
                </a:lnTo>
                <a:lnTo>
                  <a:pt x="1682496" y="28194"/>
                </a:lnTo>
                <a:close/>
              </a:path>
              <a:path w="2062479" h="76200">
                <a:moveTo>
                  <a:pt x="1761744" y="28194"/>
                </a:moveTo>
                <a:lnTo>
                  <a:pt x="1702308" y="28194"/>
                </a:lnTo>
                <a:lnTo>
                  <a:pt x="1702308" y="48006"/>
                </a:lnTo>
                <a:lnTo>
                  <a:pt x="1761744" y="48006"/>
                </a:lnTo>
                <a:lnTo>
                  <a:pt x="1761744" y="28194"/>
                </a:lnTo>
                <a:close/>
              </a:path>
              <a:path w="2062479" h="76200">
                <a:moveTo>
                  <a:pt x="1840991" y="28194"/>
                </a:moveTo>
                <a:lnTo>
                  <a:pt x="1781556" y="28194"/>
                </a:lnTo>
                <a:lnTo>
                  <a:pt x="1781556" y="48006"/>
                </a:lnTo>
                <a:lnTo>
                  <a:pt x="1840991" y="48006"/>
                </a:lnTo>
                <a:lnTo>
                  <a:pt x="1840991" y="28194"/>
                </a:lnTo>
                <a:close/>
              </a:path>
              <a:path w="2062479" h="76200">
                <a:moveTo>
                  <a:pt x="1920239" y="28194"/>
                </a:moveTo>
                <a:lnTo>
                  <a:pt x="1860803" y="28194"/>
                </a:lnTo>
                <a:lnTo>
                  <a:pt x="1860803" y="48006"/>
                </a:lnTo>
                <a:lnTo>
                  <a:pt x="1920239" y="48006"/>
                </a:lnTo>
                <a:lnTo>
                  <a:pt x="1920239" y="28194"/>
                </a:lnTo>
                <a:close/>
              </a:path>
              <a:path w="2062479" h="76200">
                <a:moveTo>
                  <a:pt x="2023999" y="0"/>
                </a:moveTo>
                <a:lnTo>
                  <a:pt x="2009205" y="2988"/>
                </a:lnTo>
                <a:lnTo>
                  <a:pt x="1997090" y="11144"/>
                </a:lnTo>
                <a:lnTo>
                  <a:pt x="1988905" y="23252"/>
                </a:lnTo>
                <a:lnTo>
                  <a:pt x="1985899" y="38100"/>
                </a:lnTo>
                <a:lnTo>
                  <a:pt x="1988905" y="52947"/>
                </a:lnTo>
                <a:lnTo>
                  <a:pt x="1997090" y="65055"/>
                </a:lnTo>
                <a:lnTo>
                  <a:pt x="2009205" y="73211"/>
                </a:lnTo>
                <a:lnTo>
                  <a:pt x="2023999" y="76200"/>
                </a:lnTo>
                <a:lnTo>
                  <a:pt x="2038846" y="73211"/>
                </a:lnTo>
                <a:lnTo>
                  <a:pt x="2050954" y="65055"/>
                </a:lnTo>
                <a:lnTo>
                  <a:pt x="2059110" y="52947"/>
                </a:lnTo>
                <a:lnTo>
                  <a:pt x="2060105" y="48006"/>
                </a:lnTo>
                <a:lnTo>
                  <a:pt x="1999488" y="48006"/>
                </a:lnTo>
                <a:lnTo>
                  <a:pt x="1999488" y="28194"/>
                </a:lnTo>
                <a:lnTo>
                  <a:pt x="2060105" y="28194"/>
                </a:lnTo>
                <a:lnTo>
                  <a:pt x="2059110" y="23252"/>
                </a:lnTo>
                <a:lnTo>
                  <a:pt x="2050954" y="11144"/>
                </a:lnTo>
                <a:lnTo>
                  <a:pt x="2038846" y="2988"/>
                </a:lnTo>
                <a:lnTo>
                  <a:pt x="2023999" y="0"/>
                </a:lnTo>
                <a:close/>
              </a:path>
              <a:path w="2062479" h="76200">
                <a:moveTo>
                  <a:pt x="1987904" y="28194"/>
                </a:moveTo>
                <a:lnTo>
                  <a:pt x="1940052" y="28194"/>
                </a:lnTo>
                <a:lnTo>
                  <a:pt x="1940052" y="48006"/>
                </a:lnTo>
                <a:lnTo>
                  <a:pt x="1987904" y="48006"/>
                </a:lnTo>
                <a:lnTo>
                  <a:pt x="1985899" y="38100"/>
                </a:lnTo>
                <a:lnTo>
                  <a:pt x="1987904" y="28194"/>
                </a:lnTo>
                <a:close/>
              </a:path>
              <a:path w="2062479" h="76200">
                <a:moveTo>
                  <a:pt x="2019300" y="28194"/>
                </a:moveTo>
                <a:lnTo>
                  <a:pt x="1999488" y="28194"/>
                </a:lnTo>
                <a:lnTo>
                  <a:pt x="1999488" y="48006"/>
                </a:lnTo>
                <a:lnTo>
                  <a:pt x="2019300" y="48006"/>
                </a:lnTo>
                <a:lnTo>
                  <a:pt x="2019300" y="28194"/>
                </a:lnTo>
                <a:close/>
              </a:path>
              <a:path w="2062479" h="76200">
                <a:moveTo>
                  <a:pt x="2023999" y="28194"/>
                </a:moveTo>
                <a:lnTo>
                  <a:pt x="2019300" y="28194"/>
                </a:lnTo>
                <a:lnTo>
                  <a:pt x="2019300" y="48006"/>
                </a:lnTo>
                <a:lnTo>
                  <a:pt x="2023999" y="48006"/>
                </a:lnTo>
                <a:lnTo>
                  <a:pt x="2023999" y="28194"/>
                </a:lnTo>
                <a:close/>
              </a:path>
              <a:path w="2062479" h="76200">
                <a:moveTo>
                  <a:pt x="2060105" y="28194"/>
                </a:moveTo>
                <a:lnTo>
                  <a:pt x="2023999" y="28194"/>
                </a:lnTo>
                <a:lnTo>
                  <a:pt x="2023999" y="48006"/>
                </a:lnTo>
                <a:lnTo>
                  <a:pt x="2060105" y="48006"/>
                </a:lnTo>
                <a:lnTo>
                  <a:pt x="2062099" y="38100"/>
                </a:lnTo>
                <a:lnTo>
                  <a:pt x="2060105" y="28194"/>
                </a:lnTo>
                <a:close/>
              </a:path>
            </a:pathLst>
          </a:custGeom>
          <a:solidFill>
            <a:srgbClr val="17A0B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object 16"/>
          <p:cNvSpPr txBox="1"/>
          <p:nvPr/>
        </p:nvSpPr>
        <p:spPr>
          <a:xfrm>
            <a:off x="864764" y="3271554"/>
            <a:ext cx="4461380" cy="2463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0" tIns="1270" rIns="0" bIns="0" rtlCol="0">
            <a:spAutoFit/>
          </a:bodyPr>
          <a:lstStyle/>
          <a:p>
            <a:pPr marL="156210">
              <a:lnSpc>
                <a:spcPct val="100000"/>
              </a:lnSpc>
              <a:tabLst>
                <a:tab pos="443230" algn="l"/>
                <a:tab pos="443865" algn="l"/>
              </a:tabLst>
            </a:pPr>
            <a:r>
              <a:rPr lang="ru-RU" sz="1600" dirty="0" err="1">
                <a:latin typeface="Georgia"/>
                <a:cs typeface="Georgia"/>
              </a:rPr>
              <a:t>Звеното</a:t>
            </a:r>
            <a:r>
              <a:rPr lang="ru-RU" sz="1600" dirty="0">
                <a:latin typeface="Georgia"/>
                <a:cs typeface="Georgia"/>
              </a:rPr>
              <a:t> за публични консултации се </a:t>
            </a:r>
            <a:r>
              <a:rPr lang="ru-RU" sz="1600" dirty="0" err="1">
                <a:latin typeface="Georgia"/>
                <a:cs typeface="Georgia"/>
              </a:rPr>
              <a:t>състои</a:t>
            </a:r>
            <a:r>
              <a:rPr lang="ru-RU" sz="1600" dirty="0">
                <a:latin typeface="Georgia"/>
                <a:cs typeface="Georgia"/>
              </a:rPr>
              <a:t> от по </a:t>
            </a:r>
            <a:r>
              <a:rPr lang="ru-RU" sz="1600" dirty="0" err="1">
                <a:latin typeface="Georgia"/>
                <a:cs typeface="Georgia"/>
              </a:rPr>
              <a:t>двама</a:t>
            </a:r>
            <a:r>
              <a:rPr lang="ru-RU" sz="1600" dirty="0">
                <a:latin typeface="Georgia"/>
                <a:cs typeface="Georgia"/>
              </a:rPr>
              <a:t> представители на всички </a:t>
            </a:r>
            <a:r>
              <a:rPr lang="ru-RU" sz="1600" dirty="0" err="1">
                <a:latin typeface="Georgia"/>
                <a:cs typeface="Georgia"/>
              </a:rPr>
              <a:t>Областни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информационни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центрове</a:t>
            </a:r>
            <a:r>
              <a:rPr lang="ru-RU" sz="1600" dirty="0">
                <a:latin typeface="Georgia"/>
                <a:cs typeface="Georgia"/>
              </a:rPr>
              <a:t> в </a:t>
            </a:r>
            <a:r>
              <a:rPr lang="ru-RU" sz="1600" dirty="0" err="1">
                <a:latin typeface="Georgia"/>
                <a:cs typeface="Georgia"/>
              </a:rPr>
              <a:t>областите</a:t>
            </a:r>
            <a:r>
              <a:rPr lang="ru-RU" sz="1600" dirty="0">
                <a:latin typeface="Georgia"/>
                <a:cs typeface="Georgia"/>
              </a:rPr>
              <a:t> от </a:t>
            </a:r>
            <a:r>
              <a:rPr lang="ru-RU" sz="1600" dirty="0" smtClean="0">
                <a:latin typeface="Georgia"/>
                <a:cs typeface="Georgia"/>
              </a:rPr>
              <a:t>ЮЦР, </a:t>
            </a:r>
            <a:r>
              <a:rPr lang="ru-RU" sz="1600" dirty="0" err="1">
                <a:latin typeface="Georgia"/>
                <a:cs typeface="Georgia"/>
              </a:rPr>
              <a:t>които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са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различни</a:t>
            </a:r>
            <a:r>
              <a:rPr lang="ru-RU" sz="1600" dirty="0">
                <a:latin typeface="Georgia"/>
                <a:cs typeface="Georgia"/>
              </a:rPr>
              <a:t> от </a:t>
            </a:r>
            <a:r>
              <a:rPr lang="ru-RU" sz="1600" dirty="0" err="1">
                <a:latin typeface="Georgia"/>
                <a:cs typeface="Georgia"/>
              </a:rPr>
              <a:t>представителите</a:t>
            </a:r>
            <a:r>
              <a:rPr lang="ru-RU" sz="1600" dirty="0">
                <a:latin typeface="Georgia"/>
                <a:cs typeface="Georgia"/>
              </a:rPr>
              <a:t> в </a:t>
            </a:r>
            <a:r>
              <a:rPr lang="ru-RU" sz="1600" dirty="0" err="1">
                <a:latin typeface="Georgia"/>
                <a:cs typeface="Georgia"/>
              </a:rPr>
              <a:t>Звеното</a:t>
            </a:r>
            <a:r>
              <a:rPr lang="ru-RU" sz="1600" dirty="0">
                <a:latin typeface="Georgia"/>
                <a:cs typeface="Georgia"/>
              </a:rPr>
              <a:t> за медиации. Там, </a:t>
            </a:r>
            <a:r>
              <a:rPr lang="ru-RU" sz="1600" dirty="0" err="1">
                <a:latin typeface="Georgia"/>
                <a:cs typeface="Georgia"/>
              </a:rPr>
              <a:t>където</a:t>
            </a:r>
            <a:r>
              <a:rPr lang="ru-RU" sz="1600" dirty="0">
                <a:latin typeface="Georgia"/>
                <a:cs typeface="Georgia"/>
              </a:rPr>
              <a:t> има </a:t>
            </a:r>
            <a:r>
              <a:rPr lang="ru-RU" sz="1600" dirty="0" err="1">
                <a:latin typeface="Georgia"/>
                <a:cs typeface="Georgia"/>
              </a:rPr>
              <a:t>незаети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щатове</a:t>
            </a:r>
            <a:r>
              <a:rPr lang="ru-RU" sz="1600" dirty="0">
                <a:latin typeface="Georgia"/>
                <a:cs typeface="Georgia"/>
              </a:rPr>
              <a:t> и/или </a:t>
            </a:r>
            <a:r>
              <a:rPr lang="ru-RU" sz="1600" dirty="0" err="1">
                <a:latin typeface="Georgia"/>
                <a:cs typeface="Georgia"/>
              </a:rPr>
              <a:t>неразкрити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щатове</a:t>
            </a:r>
            <a:r>
              <a:rPr lang="ru-RU" sz="1600" dirty="0">
                <a:latin typeface="Georgia"/>
                <a:cs typeface="Georgia"/>
              </a:rPr>
              <a:t>, в </a:t>
            </a:r>
            <a:r>
              <a:rPr lang="ru-RU" sz="1600" dirty="0" err="1">
                <a:latin typeface="Georgia"/>
                <a:cs typeface="Georgia"/>
              </a:rPr>
              <a:t>Звеното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>
                <a:latin typeface="Georgia"/>
                <a:cs typeface="Georgia"/>
              </a:rPr>
              <a:t>може</a:t>
            </a:r>
            <a:r>
              <a:rPr lang="ru-RU" sz="1600" dirty="0">
                <a:latin typeface="Georgia"/>
                <a:cs typeface="Georgia"/>
              </a:rPr>
              <a:t> да </a:t>
            </a:r>
            <a:r>
              <a:rPr lang="ru-RU" sz="1600" dirty="0" err="1">
                <a:latin typeface="Georgia"/>
                <a:cs typeface="Georgia"/>
              </a:rPr>
              <a:t>участва</a:t>
            </a:r>
            <a:r>
              <a:rPr lang="ru-RU" sz="1600" dirty="0">
                <a:latin typeface="Georgia"/>
                <a:cs typeface="Georgia"/>
              </a:rPr>
              <a:t> по един </a:t>
            </a:r>
            <a:r>
              <a:rPr lang="ru-RU" sz="1600" dirty="0" err="1">
                <a:latin typeface="Georgia"/>
                <a:cs typeface="Georgia"/>
              </a:rPr>
              <a:t>представител</a:t>
            </a:r>
            <a:r>
              <a:rPr lang="ru-RU" sz="1600" dirty="0">
                <a:latin typeface="Georgia"/>
                <a:cs typeface="Georgia"/>
              </a:rPr>
              <a:t> от ОИЦ, до </a:t>
            </a:r>
            <a:r>
              <a:rPr lang="ru-RU" sz="1600" dirty="0" err="1">
                <a:latin typeface="Georgia"/>
                <a:cs typeface="Georgia"/>
              </a:rPr>
              <a:t>запълване</a:t>
            </a:r>
            <a:r>
              <a:rPr lang="ru-RU" sz="1600" dirty="0">
                <a:latin typeface="Georgia"/>
                <a:cs typeface="Georgia"/>
              </a:rPr>
              <a:t> и/или </a:t>
            </a:r>
            <a:r>
              <a:rPr lang="ru-RU" sz="1600" dirty="0" err="1">
                <a:latin typeface="Georgia"/>
                <a:cs typeface="Georgia"/>
              </a:rPr>
              <a:t>разкриване</a:t>
            </a:r>
            <a:r>
              <a:rPr lang="ru-RU" sz="1600" dirty="0">
                <a:latin typeface="Georgia"/>
                <a:cs typeface="Georgia"/>
              </a:rPr>
              <a:t> на </a:t>
            </a:r>
            <a:r>
              <a:rPr lang="ru-RU" sz="1600" dirty="0" err="1">
                <a:latin typeface="Georgia"/>
                <a:cs typeface="Georgia"/>
              </a:rPr>
              <a:t>съответните</a:t>
            </a:r>
            <a:r>
              <a:rPr lang="ru-RU" sz="1600" dirty="0">
                <a:latin typeface="Georgia"/>
                <a:cs typeface="Georgia"/>
              </a:rPr>
              <a:t> </a:t>
            </a:r>
            <a:r>
              <a:rPr lang="ru-RU" sz="1600" dirty="0" err="1" smtClean="0">
                <a:latin typeface="Georgia"/>
                <a:cs typeface="Georgia"/>
              </a:rPr>
              <a:t>щатове</a:t>
            </a:r>
            <a:r>
              <a:rPr lang="ru-RU" sz="1600" dirty="0" smtClean="0">
                <a:latin typeface="Georgia"/>
                <a:cs typeface="Georgia"/>
              </a:rPr>
              <a:t>.</a:t>
            </a:r>
            <a:endParaRPr lang="ru-RU" sz="1600" dirty="0">
              <a:latin typeface="Georgia"/>
              <a:cs typeface="Georgia"/>
            </a:endParaRPr>
          </a:p>
        </p:txBody>
      </p:sp>
      <p:sp>
        <p:nvSpPr>
          <p:cNvPr id="30" name="object 17"/>
          <p:cNvSpPr txBox="1"/>
          <p:nvPr/>
        </p:nvSpPr>
        <p:spPr>
          <a:xfrm>
            <a:off x="5623191" y="3271554"/>
            <a:ext cx="6094328" cy="24647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0" tIns="2540" rIns="0" bIns="0" rtlCol="0">
            <a:spAutoFit/>
          </a:bodyPr>
          <a:lstStyle/>
          <a:p>
            <a:pPr marL="378460" indent="-287020">
              <a:lnSpc>
                <a:spcPct val="100000"/>
              </a:lnSpc>
              <a:buFont typeface="Wingdings"/>
              <a:buChar char=""/>
              <a:tabLst>
                <a:tab pos="378460" algn="l"/>
                <a:tab pos="379095" algn="l"/>
              </a:tabLst>
            </a:pPr>
            <a:r>
              <a:rPr lang="ru-RU" sz="1600" spc="-5" dirty="0" smtClean="0">
                <a:latin typeface="Georgia"/>
                <a:cs typeface="Georgia"/>
              </a:rPr>
              <a:t>Организира </a:t>
            </a:r>
            <a:r>
              <a:rPr lang="ru-RU" sz="1600" spc="-5" dirty="0">
                <a:latin typeface="Georgia"/>
                <a:cs typeface="Georgia"/>
              </a:rPr>
              <a:t>и провежда </a:t>
            </a:r>
            <a:r>
              <a:rPr lang="ru-RU" sz="1600" spc="-5" dirty="0" err="1" smtClean="0">
                <a:latin typeface="Georgia"/>
                <a:cs typeface="Georgia"/>
              </a:rPr>
              <a:t>информационна</a:t>
            </a:r>
            <a:r>
              <a:rPr lang="ru-RU" sz="1600" spc="-5" dirty="0" smtClean="0">
                <a:latin typeface="Georgia"/>
                <a:cs typeface="Georgia"/>
              </a:rPr>
              <a:t> </a:t>
            </a:r>
            <a:r>
              <a:rPr lang="ru-RU" sz="1600" spc="-5" dirty="0">
                <a:latin typeface="Georgia"/>
                <a:cs typeface="Georgia"/>
              </a:rPr>
              <a:t>кампания </a:t>
            </a:r>
            <a:r>
              <a:rPr lang="ru-RU" sz="1600" spc="-5" dirty="0" err="1">
                <a:latin typeface="Georgia"/>
                <a:cs typeface="Georgia"/>
              </a:rPr>
              <a:t>във</a:t>
            </a:r>
            <a:r>
              <a:rPr lang="ru-RU" sz="1600" spc="-5" dirty="0">
                <a:latin typeface="Georgia"/>
                <a:cs typeface="Georgia"/>
              </a:rPr>
              <a:t> всяка </a:t>
            </a:r>
            <a:r>
              <a:rPr lang="ru-RU" sz="1600" spc="-5" dirty="0" smtClean="0">
                <a:latin typeface="Georgia"/>
                <a:cs typeface="Georgia"/>
              </a:rPr>
              <a:t>област от ЮЦР;</a:t>
            </a:r>
          </a:p>
          <a:p>
            <a:pPr marL="378460" indent="-287020">
              <a:lnSpc>
                <a:spcPct val="100000"/>
              </a:lnSpc>
              <a:buFont typeface="Wingdings"/>
              <a:buChar char=""/>
              <a:tabLst>
                <a:tab pos="378460" algn="l"/>
                <a:tab pos="379095" algn="l"/>
              </a:tabLst>
            </a:pPr>
            <a:r>
              <a:rPr lang="ru-RU" sz="1600" spc="-5" dirty="0" smtClean="0">
                <a:latin typeface="Georgia"/>
                <a:cs typeface="Georgia"/>
              </a:rPr>
              <a:t>Изготвя и </a:t>
            </a:r>
            <a:r>
              <a:rPr lang="ru-RU" sz="1600" spc="-5" dirty="0">
                <a:latin typeface="Georgia"/>
                <a:cs typeface="Georgia"/>
              </a:rPr>
              <a:t>публикува </a:t>
            </a:r>
            <a:r>
              <a:rPr lang="ru-RU" sz="1600" spc="-5" dirty="0" smtClean="0">
                <a:latin typeface="Georgia"/>
                <a:cs typeface="Georgia"/>
              </a:rPr>
              <a:t>презентации </a:t>
            </a:r>
            <a:r>
              <a:rPr lang="ru-RU" sz="1600" spc="-5" dirty="0">
                <a:latin typeface="Georgia"/>
                <a:cs typeface="Georgia"/>
              </a:rPr>
              <a:t>с </a:t>
            </a:r>
            <a:r>
              <a:rPr lang="ru-RU" sz="1600" spc="-5" dirty="0" smtClean="0">
                <a:latin typeface="Georgia"/>
                <a:cs typeface="Georgia"/>
              </a:rPr>
              <a:t>обща </a:t>
            </a:r>
            <a:r>
              <a:rPr lang="ru-RU" sz="1600" spc="-5" dirty="0">
                <a:latin typeface="Georgia"/>
                <a:cs typeface="Georgia"/>
              </a:rPr>
              <a:t>информация за </a:t>
            </a:r>
            <a:r>
              <a:rPr lang="ru-RU" sz="1600" spc="-5" dirty="0" err="1" smtClean="0">
                <a:latin typeface="Georgia"/>
                <a:cs typeface="Georgia"/>
              </a:rPr>
              <a:t>преминалите</a:t>
            </a:r>
            <a:r>
              <a:rPr lang="ru-RU" sz="1600" spc="-5" dirty="0">
                <a:latin typeface="Georgia"/>
                <a:cs typeface="Georgia"/>
              </a:rPr>
              <a:t> успешно </a:t>
            </a:r>
            <a:r>
              <a:rPr lang="ru-RU" sz="1600" spc="-5" dirty="0" err="1">
                <a:latin typeface="Georgia"/>
                <a:cs typeface="Georgia"/>
              </a:rPr>
              <a:t>етапа</a:t>
            </a:r>
            <a:r>
              <a:rPr lang="ru-RU" sz="1600" spc="-5" dirty="0">
                <a:latin typeface="Georgia"/>
                <a:cs typeface="Georgia"/>
              </a:rPr>
              <a:t> на проверка на </a:t>
            </a:r>
            <a:r>
              <a:rPr lang="ru-RU" sz="1600" spc="-5" dirty="0" smtClean="0">
                <a:latin typeface="Georgia"/>
                <a:cs typeface="Georgia"/>
              </a:rPr>
              <a:t>АСД КИТИ;</a:t>
            </a:r>
          </a:p>
          <a:p>
            <a:pPr marL="378460" indent="-287020">
              <a:lnSpc>
                <a:spcPct val="100000"/>
              </a:lnSpc>
              <a:buFont typeface="Wingdings"/>
              <a:buChar char=""/>
              <a:tabLst>
                <a:tab pos="378460" algn="l"/>
                <a:tab pos="379095" algn="l"/>
              </a:tabLst>
            </a:pPr>
            <a:r>
              <a:rPr lang="ru-RU" sz="1600" spc="-5" dirty="0">
                <a:latin typeface="Georgia"/>
                <a:cs typeface="Georgia"/>
              </a:rPr>
              <a:t>Изготвя и публикува онлайн </a:t>
            </a:r>
            <a:r>
              <a:rPr lang="ru-RU" sz="1600" spc="-5" dirty="0" smtClean="0">
                <a:latin typeface="Georgia"/>
                <a:cs typeface="Georgia"/>
              </a:rPr>
              <a:t>анкети;</a:t>
            </a:r>
          </a:p>
          <a:p>
            <a:pPr marL="378460" indent="-287020">
              <a:lnSpc>
                <a:spcPct val="100000"/>
              </a:lnSpc>
              <a:buFont typeface="Wingdings"/>
              <a:buChar char=""/>
              <a:tabLst>
                <a:tab pos="378460" algn="l"/>
                <a:tab pos="379095" algn="l"/>
              </a:tabLst>
            </a:pPr>
            <a:r>
              <a:rPr lang="ru-RU" sz="1600" spc="-5" dirty="0">
                <a:solidFill>
                  <a:prstClr val="black"/>
                </a:solidFill>
                <a:latin typeface="Georgia"/>
                <a:cs typeface="Georgia"/>
              </a:rPr>
              <a:t>Организира и </a:t>
            </a:r>
            <a:r>
              <a:rPr lang="ru-RU" sz="1600" spc="-5" dirty="0" smtClean="0">
                <a:solidFill>
                  <a:prstClr val="black"/>
                </a:solidFill>
                <a:latin typeface="Georgia"/>
                <a:cs typeface="Georgia"/>
              </a:rPr>
              <a:t>провежда </a:t>
            </a:r>
            <a:r>
              <a:rPr lang="ru-RU" sz="1600" spc="-5" dirty="0" err="1">
                <a:solidFill>
                  <a:prstClr val="black"/>
                </a:solidFill>
                <a:latin typeface="Georgia"/>
                <a:cs typeface="Georgia"/>
              </a:rPr>
              <a:t>обществени</a:t>
            </a:r>
            <a:r>
              <a:rPr lang="ru-RU" sz="1600" spc="-5" dirty="0">
                <a:solidFill>
                  <a:prstClr val="black"/>
                </a:solidFill>
                <a:latin typeface="Georgia"/>
                <a:cs typeface="Georgia"/>
              </a:rPr>
              <a:t> консултации и </a:t>
            </a:r>
            <a:r>
              <a:rPr lang="ru-RU" sz="1600" spc="-5" dirty="0" err="1">
                <a:solidFill>
                  <a:prstClr val="black"/>
                </a:solidFill>
                <a:latin typeface="Georgia"/>
                <a:cs typeface="Georgia"/>
              </a:rPr>
              <a:t>представяния</a:t>
            </a:r>
            <a:r>
              <a:rPr lang="ru-RU" sz="1600" spc="-5" dirty="0">
                <a:solidFill>
                  <a:prstClr val="black"/>
                </a:solidFill>
                <a:latin typeface="Georgia"/>
                <a:cs typeface="Georgia"/>
              </a:rPr>
              <a:t>, </a:t>
            </a:r>
            <a:r>
              <a:rPr lang="ru-RU" sz="1600" spc="-5" dirty="0" err="1">
                <a:solidFill>
                  <a:prstClr val="black"/>
                </a:solidFill>
                <a:latin typeface="Georgia"/>
                <a:cs typeface="Georgia"/>
              </a:rPr>
              <a:t>свързани</a:t>
            </a:r>
            <a:r>
              <a:rPr lang="ru-RU" sz="1600" spc="-5" dirty="0">
                <a:solidFill>
                  <a:prstClr val="black"/>
                </a:solidFill>
                <a:latin typeface="Georgia"/>
                <a:cs typeface="Georgia"/>
              </a:rPr>
              <a:t> с </a:t>
            </a:r>
            <a:r>
              <a:rPr lang="ru-RU" sz="1600" spc="-5" dirty="0" err="1">
                <a:solidFill>
                  <a:prstClr val="black"/>
                </a:solidFill>
                <a:latin typeface="Georgia"/>
                <a:cs typeface="Georgia"/>
              </a:rPr>
              <a:t>разглеждане</a:t>
            </a:r>
            <a:r>
              <a:rPr lang="ru-RU" sz="1600" spc="-5" dirty="0">
                <a:solidFill>
                  <a:prstClr val="black"/>
                </a:solidFill>
                <a:latin typeface="Georgia"/>
                <a:cs typeface="Georgia"/>
              </a:rPr>
              <a:t> и </a:t>
            </a:r>
            <a:r>
              <a:rPr lang="ru-RU" sz="1600" spc="-5" dirty="0" err="1">
                <a:solidFill>
                  <a:prstClr val="black"/>
                </a:solidFill>
                <a:latin typeface="Georgia"/>
                <a:cs typeface="Georgia"/>
              </a:rPr>
              <a:t>обсъждане</a:t>
            </a:r>
            <a:r>
              <a:rPr lang="ru-RU" sz="1600" spc="-5" dirty="0">
                <a:solidFill>
                  <a:prstClr val="black"/>
                </a:solidFill>
                <a:latin typeface="Georgia"/>
                <a:cs typeface="Georgia"/>
              </a:rPr>
              <a:t> на подадените концепции за ИТИ по </a:t>
            </a:r>
            <a:r>
              <a:rPr lang="ru-RU" sz="1600" spc="-5" dirty="0" smtClean="0">
                <a:solidFill>
                  <a:prstClr val="black"/>
                </a:solidFill>
                <a:latin typeface="Georgia"/>
                <a:cs typeface="Georgia"/>
              </a:rPr>
              <a:t>места;</a:t>
            </a:r>
            <a:endParaRPr sz="1600" dirty="0">
              <a:latin typeface="Georgia"/>
              <a:cs typeface="Georgia"/>
            </a:endParaRPr>
          </a:p>
          <a:p>
            <a:pPr marL="378460" indent="-287020">
              <a:lnSpc>
                <a:spcPct val="100000"/>
              </a:lnSpc>
              <a:buFont typeface="Wingdings"/>
              <a:buChar char=""/>
              <a:tabLst>
                <a:tab pos="378460" algn="l"/>
                <a:tab pos="379095" algn="l"/>
              </a:tabLst>
            </a:pPr>
            <a:r>
              <a:rPr lang="bg-BG" sz="1600" spc="-10" dirty="0" smtClean="0">
                <a:latin typeface="Georgia"/>
                <a:cs typeface="Georgia"/>
              </a:rPr>
              <a:t>Изготвя </a:t>
            </a:r>
            <a:r>
              <a:rPr sz="1600" spc="-10" dirty="0" err="1" smtClean="0">
                <a:latin typeface="Georgia"/>
                <a:cs typeface="Georgia"/>
              </a:rPr>
              <a:t>доклад</a:t>
            </a:r>
            <a:r>
              <a:rPr sz="1600" spc="-10" dirty="0" smtClean="0">
                <a:latin typeface="Georgia"/>
                <a:cs typeface="Georgia"/>
              </a:rPr>
              <a:t> </a:t>
            </a:r>
            <a:r>
              <a:rPr sz="1600" spc="-5" dirty="0">
                <a:latin typeface="Georgia"/>
                <a:cs typeface="Georgia"/>
              </a:rPr>
              <a:t>за </a:t>
            </a:r>
            <a:r>
              <a:rPr sz="1600" spc="-10" dirty="0">
                <a:latin typeface="Georgia"/>
                <a:cs typeface="Georgia"/>
              </a:rPr>
              <a:t>резултатите</a:t>
            </a:r>
            <a:r>
              <a:rPr sz="1600" spc="10" dirty="0">
                <a:latin typeface="Georgia"/>
                <a:cs typeface="Georgia"/>
              </a:rPr>
              <a:t> </a:t>
            </a:r>
            <a:r>
              <a:rPr sz="1600" spc="-5" dirty="0">
                <a:latin typeface="Georgia"/>
                <a:cs typeface="Georgia"/>
              </a:rPr>
              <a:t>от</a:t>
            </a:r>
            <a:r>
              <a:rPr sz="1600" dirty="0">
                <a:latin typeface="Georgia"/>
                <a:cs typeface="Georgia"/>
              </a:rPr>
              <a:t> </a:t>
            </a:r>
            <a:r>
              <a:rPr sz="1600" spc="-10" dirty="0">
                <a:latin typeface="Georgia"/>
                <a:cs typeface="Georgia"/>
              </a:rPr>
              <a:t>проведените</a:t>
            </a:r>
            <a:endParaRPr sz="1600" dirty="0">
              <a:latin typeface="Georgia"/>
              <a:cs typeface="Georgia"/>
            </a:endParaRPr>
          </a:p>
          <a:p>
            <a:pPr marL="378460">
              <a:lnSpc>
                <a:spcPct val="100000"/>
              </a:lnSpc>
            </a:pPr>
            <a:r>
              <a:rPr sz="1600" spc="-10" dirty="0" err="1" smtClean="0">
                <a:latin typeface="Georgia"/>
                <a:cs typeface="Georgia"/>
              </a:rPr>
              <a:t>публични</a:t>
            </a:r>
            <a:r>
              <a:rPr sz="1600" spc="-10" dirty="0" smtClean="0">
                <a:latin typeface="Georgia"/>
                <a:cs typeface="Georgia"/>
              </a:rPr>
              <a:t> </a:t>
            </a:r>
            <a:r>
              <a:rPr sz="1600" spc="-5" dirty="0" err="1" smtClean="0">
                <a:latin typeface="Georgia"/>
                <a:cs typeface="Georgia"/>
              </a:rPr>
              <a:t>консултации</a:t>
            </a:r>
            <a:r>
              <a:rPr lang="bg-BG" sz="1600" spc="-5" dirty="0" smtClean="0">
                <a:latin typeface="Georgia"/>
                <a:cs typeface="Georgia"/>
              </a:rPr>
              <a:t>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068725" y="1924107"/>
            <a:ext cx="3735472" cy="13134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400" spc="-10" dirty="0" smtClean="0">
                <a:solidFill>
                  <a:schemeClr val="dk1"/>
                </a:solidFill>
                <a:latin typeface="Georgia"/>
                <a:cs typeface="Georgia"/>
              </a:rPr>
              <a:t>Функциите </a:t>
            </a:r>
            <a:r>
              <a:rPr lang="bg-BG" sz="1400" spc="-10" dirty="0">
                <a:solidFill>
                  <a:schemeClr val="dk1"/>
                </a:solidFill>
                <a:latin typeface="Georgia"/>
                <a:cs typeface="Georgia"/>
              </a:rPr>
              <a:t>на звената </a:t>
            </a:r>
            <a:r>
              <a:rPr lang="bg-BG" sz="1400" spc="-10" dirty="0" smtClean="0">
                <a:solidFill>
                  <a:schemeClr val="dk1"/>
                </a:solidFill>
                <a:latin typeface="Georgia"/>
                <a:cs typeface="Georgia"/>
              </a:rPr>
              <a:t>за медиация и </a:t>
            </a:r>
            <a:r>
              <a:rPr lang="bg-BG" sz="1400" spc="-10" dirty="0">
                <a:solidFill>
                  <a:schemeClr val="dk1"/>
                </a:solidFill>
                <a:latin typeface="Georgia"/>
                <a:cs typeface="Georgia"/>
              </a:rPr>
              <a:t>публични консултации се осъществяват от </a:t>
            </a:r>
            <a:endParaRPr lang="bg-BG" sz="1400" spc="-10" dirty="0" smtClean="0">
              <a:solidFill>
                <a:schemeClr val="dk1"/>
              </a:solidFill>
              <a:latin typeface="Georgia"/>
              <a:cs typeface="Georgia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400" b="1" spc="-10" dirty="0" smtClean="0">
                <a:solidFill>
                  <a:schemeClr val="dk1"/>
                </a:solidFill>
                <a:latin typeface="Georgia"/>
                <a:cs typeface="Georgia"/>
              </a:rPr>
              <a:t>Областните </a:t>
            </a:r>
            <a:r>
              <a:rPr lang="bg-BG" sz="1400" b="1" spc="-10" dirty="0">
                <a:solidFill>
                  <a:schemeClr val="dk1"/>
                </a:solidFill>
                <a:latin typeface="Georgia"/>
                <a:cs typeface="Georgia"/>
              </a:rPr>
              <a:t>информационни </a:t>
            </a:r>
            <a:r>
              <a:rPr lang="bg-BG" sz="1400" b="1" spc="-10" dirty="0" smtClean="0">
                <a:solidFill>
                  <a:schemeClr val="dk1"/>
                </a:solidFill>
                <a:latin typeface="Georgia"/>
                <a:cs typeface="Georgia"/>
              </a:rPr>
              <a:t>центрове (ОИЦ)</a:t>
            </a:r>
            <a:r>
              <a:rPr lang="bg-BG" sz="1300" spc="-10" dirty="0" smtClean="0">
                <a:solidFill>
                  <a:schemeClr val="dk1"/>
                </a:solidFill>
                <a:latin typeface="Georgia"/>
                <a:cs typeface="Georgia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US" sz="1300" spc="-10" dirty="0">
              <a:solidFill>
                <a:schemeClr val="dk1"/>
              </a:solidFill>
              <a:latin typeface="Georgia"/>
              <a:cs typeface="Georgia"/>
            </a:endParaRPr>
          </a:p>
        </p:txBody>
      </p:sp>
      <p:sp>
        <p:nvSpPr>
          <p:cNvPr id="32" name="Down Arrow 31"/>
          <p:cNvSpPr/>
          <p:nvPr/>
        </p:nvSpPr>
        <p:spPr>
          <a:xfrm rot="18027235">
            <a:off x="5885188" y="2381398"/>
            <a:ext cx="163162" cy="82137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765273">
            <a:off x="2741107" y="2574933"/>
            <a:ext cx="749873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845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4075" y="551910"/>
            <a:ext cx="2791968" cy="615696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ПУБЛИЧНИ КОНСУЛТАЦИИ 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5596" y="1768030"/>
            <a:ext cx="11007824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Извършени дейности от звеното за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публични консултации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57816" y="5597908"/>
            <a:ext cx="10995602" cy="9417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dirty="0" smtClean="0">
                <a:latin typeface="Times New Roman"/>
                <a:ea typeface="Times New Roman"/>
              </a:rPr>
              <a:t>Изготвени, </a:t>
            </a:r>
            <a:r>
              <a:rPr lang="ru-RU" sz="1600" b="1" dirty="0" err="1" smtClean="0">
                <a:latin typeface="Times New Roman"/>
                <a:ea typeface="Times New Roman"/>
              </a:rPr>
              <a:t>публикувани</a:t>
            </a:r>
            <a:r>
              <a:rPr lang="ru-RU" sz="1600" b="1" dirty="0" smtClean="0">
                <a:latin typeface="Times New Roman"/>
                <a:ea typeface="Times New Roman"/>
              </a:rPr>
              <a:t> онлайн и </a:t>
            </a:r>
            <a:r>
              <a:rPr lang="ru-RU" sz="1600" b="1" dirty="0" err="1" smtClean="0">
                <a:latin typeface="Times New Roman"/>
                <a:ea typeface="Times New Roman"/>
              </a:rPr>
              <a:t>разпространени</a:t>
            </a:r>
            <a:r>
              <a:rPr lang="ru-RU" sz="1600" b="1" dirty="0" smtClean="0">
                <a:latin typeface="Times New Roman"/>
                <a:ea typeface="Times New Roman"/>
              </a:rPr>
              <a:t> сред всички </a:t>
            </a:r>
            <a:r>
              <a:rPr lang="ru-RU" sz="1600" b="1" dirty="0" err="1" smtClean="0">
                <a:latin typeface="Times New Roman"/>
                <a:ea typeface="Times New Roman"/>
              </a:rPr>
              <a:t>присъствали</a:t>
            </a:r>
            <a:r>
              <a:rPr lang="ru-RU" sz="1600" b="1" dirty="0" smtClean="0">
                <a:latin typeface="Times New Roman"/>
                <a:ea typeface="Times New Roman"/>
              </a:rPr>
              <a:t> на </a:t>
            </a:r>
            <a:r>
              <a:rPr lang="ru-RU" sz="1600" b="1" dirty="0" err="1" smtClean="0">
                <a:latin typeface="Times New Roman"/>
                <a:ea typeface="Times New Roman"/>
              </a:rPr>
              <a:t>публичните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обсъждания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заинтересовани</a:t>
            </a:r>
            <a:r>
              <a:rPr lang="ru-RU" sz="1600" b="1" dirty="0" smtClean="0">
                <a:latin typeface="Times New Roman"/>
                <a:ea typeface="Times New Roman"/>
              </a:rPr>
              <a:t> лица анкети за 11те </a:t>
            </a:r>
            <a:r>
              <a:rPr lang="ru-RU" sz="1600" b="1" dirty="0">
                <a:latin typeface="Times New Roman"/>
                <a:ea typeface="Times New Roman"/>
              </a:rPr>
              <a:t>преминали успешно </a:t>
            </a:r>
            <a:r>
              <a:rPr lang="ru-RU" sz="1600" b="1" dirty="0" err="1">
                <a:latin typeface="Times New Roman"/>
                <a:ea typeface="Times New Roman"/>
              </a:rPr>
              <a:t>етапа</a:t>
            </a:r>
            <a:r>
              <a:rPr lang="ru-RU" sz="1600" b="1" dirty="0">
                <a:latin typeface="Times New Roman"/>
                <a:ea typeface="Times New Roman"/>
              </a:rPr>
              <a:t> на проверка за АСД </a:t>
            </a:r>
            <a:r>
              <a:rPr lang="ru-RU" sz="1600" b="1" dirty="0" smtClean="0">
                <a:latin typeface="Times New Roman"/>
                <a:ea typeface="Times New Roman"/>
              </a:rPr>
              <a:t>КИТИ</a:t>
            </a:r>
            <a:r>
              <a:rPr lang="ru-RU" sz="1600" b="1" dirty="0">
                <a:latin typeface="Times New Roman"/>
                <a:ea typeface="Times New Roman"/>
              </a:rPr>
              <a:t>. </a:t>
            </a:r>
            <a:r>
              <a:rPr lang="ru-RU" sz="1600" b="1" dirty="0" smtClean="0">
                <a:latin typeface="Times New Roman"/>
                <a:ea typeface="Times New Roman"/>
              </a:rPr>
              <a:t>В </a:t>
            </a:r>
            <a:r>
              <a:rPr lang="ru-RU" sz="1600" b="1" dirty="0" err="1" smtClean="0">
                <a:latin typeface="Times New Roman"/>
                <a:ea typeface="Times New Roman"/>
              </a:rPr>
              <a:t>резултат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са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попълнени</a:t>
            </a:r>
            <a:r>
              <a:rPr lang="ru-RU" sz="1600" b="1" dirty="0" smtClean="0">
                <a:latin typeface="Times New Roman"/>
                <a:ea typeface="Times New Roman"/>
              </a:rPr>
              <a:t> 4 359бр</a:t>
            </a:r>
            <a:r>
              <a:rPr lang="ru-RU" sz="1600" b="1" dirty="0">
                <a:latin typeface="Times New Roman"/>
                <a:ea typeface="Times New Roman"/>
              </a:rPr>
              <a:t>. </a:t>
            </a:r>
            <a:r>
              <a:rPr lang="ru-RU" sz="1600" b="1" dirty="0" err="1">
                <a:latin typeface="Times New Roman"/>
                <a:ea typeface="Times New Roman"/>
              </a:rPr>
              <a:t>анкетни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карти</a:t>
            </a:r>
            <a:r>
              <a:rPr lang="ru-RU" sz="1600" b="1" dirty="0" smtClean="0">
                <a:latin typeface="Times New Roman"/>
                <a:ea typeface="Times New Roman"/>
              </a:rPr>
              <a:t>, </a:t>
            </a:r>
            <a:r>
              <a:rPr lang="ru-RU" sz="1600" b="1" dirty="0" err="1" smtClean="0">
                <a:latin typeface="Times New Roman"/>
                <a:ea typeface="Times New Roman"/>
              </a:rPr>
              <a:t>които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бяха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резюмирани</a:t>
            </a:r>
            <a:r>
              <a:rPr lang="ru-RU" sz="1600" b="1" dirty="0" smtClean="0">
                <a:latin typeface="Times New Roman"/>
                <a:ea typeface="Times New Roman"/>
              </a:rPr>
              <a:t> в Доклада от </a:t>
            </a:r>
            <a:r>
              <a:rPr lang="ru-RU" sz="1600" b="1" dirty="0" err="1" smtClean="0">
                <a:latin typeface="Times New Roman"/>
                <a:ea typeface="Times New Roman"/>
              </a:rPr>
              <a:t>проведените</a:t>
            </a:r>
            <a:r>
              <a:rPr lang="ru-RU" sz="1600" b="1" dirty="0" smtClean="0">
                <a:latin typeface="Times New Roman"/>
                <a:ea typeface="Times New Roman"/>
              </a:rPr>
              <a:t> публични консултации.</a:t>
            </a:r>
            <a:endParaRPr lang="ru-RU" sz="1600" b="1" dirty="0">
              <a:latin typeface="Times New Roman"/>
              <a:ea typeface="Times New Roman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5595" y="2448907"/>
            <a:ext cx="10995605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dirty="0" smtClean="0">
                <a:latin typeface="Times New Roman"/>
                <a:ea typeface="Times New Roman"/>
              </a:rPr>
              <a:t>Организирани и </a:t>
            </a:r>
            <a:r>
              <a:rPr lang="ru-RU" sz="1600" b="1" dirty="0" err="1" smtClean="0">
                <a:latin typeface="Times New Roman"/>
                <a:ea typeface="Times New Roman"/>
              </a:rPr>
              <a:t>проведени</a:t>
            </a:r>
            <a:r>
              <a:rPr lang="ru-RU" sz="1600" b="1" dirty="0" smtClean="0">
                <a:latin typeface="Times New Roman"/>
                <a:ea typeface="Times New Roman"/>
              </a:rPr>
              <a:t> „мини“ </a:t>
            </a:r>
            <a:r>
              <a:rPr lang="ru-RU" sz="1600" b="1" dirty="0" err="1" smtClean="0">
                <a:latin typeface="Times New Roman"/>
                <a:ea typeface="Times New Roman"/>
              </a:rPr>
              <a:t>информационни</a:t>
            </a:r>
            <a:r>
              <a:rPr lang="ru-RU" sz="1600" b="1" dirty="0" smtClean="0">
                <a:latin typeface="Times New Roman"/>
                <a:ea typeface="Times New Roman"/>
              </a:rPr>
              <a:t> кампании </a:t>
            </a:r>
            <a:r>
              <a:rPr lang="ru-RU" sz="1600" b="1" dirty="0" err="1" smtClean="0">
                <a:latin typeface="Times New Roman"/>
                <a:ea typeface="Times New Roman"/>
              </a:rPr>
              <a:t>във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всяка </a:t>
            </a:r>
            <a:r>
              <a:rPr lang="ru-RU" sz="1600" b="1" dirty="0" smtClean="0">
                <a:latin typeface="Times New Roman"/>
                <a:ea typeface="Times New Roman"/>
              </a:rPr>
              <a:t>област, с </a:t>
            </a:r>
            <a:r>
              <a:rPr lang="ru-RU" sz="1600" b="1" dirty="0" err="1">
                <a:latin typeface="Times New Roman"/>
                <a:ea typeface="Times New Roman"/>
              </a:rPr>
              <a:t>които</a:t>
            </a:r>
            <a:r>
              <a:rPr lang="ru-RU" sz="1600" b="1" dirty="0">
                <a:latin typeface="Times New Roman"/>
                <a:ea typeface="Times New Roman"/>
              </a:rPr>
              <a:t> се </a:t>
            </a:r>
            <a:r>
              <a:rPr lang="ru-RU" sz="1600" b="1" dirty="0" err="1">
                <a:latin typeface="Times New Roman"/>
                <a:ea typeface="Times New Roman"/>
              </a:rPr>
              <a:t>информира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широката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общественост</a:t>
            </a:r>
            <a:r>
              <a:rPr lang="ru-RU" sz="1600" b="1" dirty="0">
                <a:latin typeface="Times New Roman"/>
                <a:ea typeface="Times New Roman"/>
              </a:rPr>
              <a:t> за </a:t>
            </a:r>
            <a:r>
              <a:rPr lang="ru-RU" sz="1600" b="1" dirty="0" err="1">
                <a:latin typeface="Times New Roman"/>
                <a:ea typeface="Times New Roman"/>
              </a:rPr>
              <a:t>предстоящите</a:t>
            </a:r>
            <a:r>
              <a:rPr lang="ru-RU" sz="1600" b="1" dirty="0">
                <a:latin typeface="Times New Roman"/>
                <a:ea typeface="Times New Roman"/>
              </a:rPr>
              <a:t> публични консултации, </a:t>
            </a:r>
            <a:r>
              <a:rPr lang="ru-RU" sz="1600" b="1" dirty="0" err="1">
                <a:latin typeface="Times New Roman"/>
                <a:ea typeface="Times New Roman"/>
              </a:rPr>
              <a:t>тяхната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smtClean="0">
                <a:latin typeface="Times New Roman"/>
                <a:ea typeface="Times New Roman"/>
              </a:rPr>
              <a:t>цел и </a:t>
            </a:r>
            <a:r>
              <a:rPr lang="ru-RU" sz="1600" b="1" dirty="0" err="1" smtClean="0">
                <a:latin typeface="Times New Roman"/>
                <a:ea typeface="Times New Roman"/>
              </a:rPr>
              <a:t>датите</a:t>
            </a:r>
            <a:r>
              <a:rPr lang="ru-RU" sz="1600" b="1" dirty="0" smtClean="0">
                <a:latin typeface="Times New Roman"/>
                <a:ea typeface="Times New Roman"/>
              </a:rPr>
              <a:t> за </a:t>
            </a:r>
            <a:r>
              <a:rPr lang="ru-RU" sz="1600" b="1" dirty="0" err="1" smtClean="0">
                <a:latin typeface="Times New Roman"/>
                <a:ea typeface="Times New Roman"/>
              </a:rPr>
              <a:t>провеждане</a:t>
            </a:r>
            <a:r>
              <a:rPr lang="ru-RU" sz="1600" b="1" dirty="0" smtClean="0">
                <a:latin typeface="Times New Roman"/>
                <a:ea typeface="Times New Roman"/>
              </a:rPr>
              <a:t> на </a:t>
            </a:r>
            <a:r>
              <a:rPr lang="ru-RU" sz="1600" b="1" dirty="0" err="1" smtClean="0">
                <a:latin typeface="Times New Roman"/>
                <a:ea typeface="Times New Roman"/>
              </a:rPr>
              <a:t>дискусиите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по места </a:t>
            </a:r>
            <a:r>
              <a:rPr lang="ru-RU" sz="1600" b="1" dirty="0" smtClean="0">
                <a:latin typeface="Times New Roman"/>
                <a:ea typeface="Times New Roman"/>
              </a:rPr>
              <a:t>– </a:t>
            </a:r>
            <a:r>
              <a:rPr lang="ru-RU" sz="1600" b="1" dirty="0" err="1" smtClean="0">
                <a:latin typeface="Times New Roman"/>
                <a:ea typeface="Times New Roman"/>
              </a:rPr>
              <a:t>десетки</a:t>
            </a:r>
            <a:r>
              <a:rPr lang="ru-RU" sz="1600" b="1" dirty="0" smtClean="0">
                <a:latin typeface="Times New Roman"/>
                <a:ea typeface="Times New Roman"/>
              </a:rPr>
              <a:t> публикации в </a:t>
            </a:r>
            <a:r>
              <a:rPr lang="ru-RU" sz="1600" b="1" dirty="0" err="1" smtClean="0">
                <a:latin typeface="Times New Roman"/>
                <a:ea typeface="Times New Roman"/>
              </a:rPr>
              <a:t>местни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медии</a:t>
            </a:r>
            <a:r>
              <a:rPr lang="ru-RU" sz="1600" b="1" dirty="0" smtClean="0">
                <a:latin typeface="Times New Roman"/>
                <a:ea typeface="Times New Roman"/>
              </a:rPr>
              <a:t>, </a:t>
            </a:r>
            <a:r>
              <a:rPr lang="ru-RU" sz="1600" b="1" dirty="0" err="1" smtClean="0">
                <a:latin typeface="Times New Roman"/>
                <a:ea typeface="Times New Roman"/>
              </a:rPr>
              <a:t>сайтове</a:t>
            </a:r>
            <a:r>
              <a:rPr lang="ru-RU" sz="1600" b="1" dirty="0" smtClean="0">
                <a:latin typeface="Times New Roman"/>
                <a:ea typeface="Times New Roman"/>
              </a:rPr>
              <a:t> и </a:t>
            </a:r>
            <a:r>
              <a:rPr lang="ru-RU" sz="1600" b="1" dirty="0" err="1" smtClean="0">
                <a:latin typeface="Times New Roman"/>
                <a:ea typeface="Times New Roman"/>
              </a:rPr>
              <a:t>фейсбук</a:t>
            </a:r>
            <a:r>
              <a:rPr lang="ru-RU" sz="1600" b="1" dirty="0" smtClean="0">
                <a:latin typeface="Times New Roman"/>
                <a:ea typeface="Times New Roman"/>
              </a:rPr>
              <a:t>. </a:t>
            </a: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 </a:t>
            </a:r>
            <a:endParaRPr lang="ru-RU" sz="1400" b="1" dirty="0">
              <a:latin typeface="Times New Roman"/>
              <a:ea typeface="Times New Roman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45595" y="3477311"/>
            <a:ext cx="11007823" cy="9190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dirty="0" smtClean="0">
                <a:latin typeface="Times New Roman"/>
                <a:ea typeface="Times New Roman"/>
              </a:rPr>
              <a:t>Изготвени </a:t>
            </a:r>
            <a:r>
              <a:rPr lang="ru-RU" sz="1600" b="1" dirty="0" err="1" smtClean="0">
                <a:latin typeface="Times New Roman"/>
                <a:ea typeface="Times New Roman"/>
              </a:rPr>
              <a:t>Таблици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за </a:t>
            </a:r>
            <a:r>
              <a:rPr lang="ru-RU" sz="1600" b="1" dirty="0" err="1">
                <a:latin typeface="Times New Roman"/>
                <a:ea typeface="Times New Roman"/>
              </a:rPr>
              <a:t>териториалния</a:t>
            </a:r>
            <a:r>
              <a:rPr lang="ru-RU" sz="1600" b="1" dirty="0">
                <a:latin typeface="Times New Roman"/>
                <a:ea typeface="Times New Roman"/>
              </a:rPr>
              <a:t> обхват на КИТИ </a:t>
            </a:r>
            <a:r>
              <a:rPr lang="ru-RU" sz="1600" b="1" dirty="0" smtClean="0">
                <a:latin typeface="Times New Roman"/>
                <a:ea typeface="Times New Roman"/>
              </a:rPr>
              <a:t>и индикативен </a:t>
            </a:r>
            <a:r>
              <a:rPr lang="ru-RU" sz="1600" b="1" dirty="0">
                <a:latin typeface="Times New Roman"/>
                <a:ea typeface="Times New Roman"/>
              </a:rPr>
              <a:t>график с локации. За всяка община, на </a:t>
            </a:r>
            <a:r>
              <a:rPr lang="ru-RU" sz="1600" b="1" dirty="0" err="1">
                <a:latin typeface="Times New Roman"/>
                <a:ea typeface="Times New Roman"/>
              </a:rPr>
              <a:t>чиято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територия</a:t>
            </a:r>
            <a:r>
              <a:rPr lang="ru-RU" sz="1600" b="1" dirty="0">
                <a:latin typeface="Times New Roman"/>
                <a:ea typeface="Times New Roman"/>
              </a:rPr>
              <a:t> в подадените КИТИ </a:t>
            </a:r>
            <a:r>
              <a:rPr lang="ru-RU" sz="1600" b="1" dirty="0" err="1">
                <a:latin typeface="Times New Roman"/>
                <a:ea typeface="Times New Roman"/>
              </a:rPr>
              <a:t>са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предложени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дейности</a:t>
            </a:r>
            <a:r>
              <a:rPr lang="ru-RU" sz="1600" b="1" dirty="0">
                <a:latin typeface="Times New Roman"/>
                <a:ea typeface="Times New Roman"/>
              </a:rPr>
              <a:t> с </a:t>
            </a:r>
            <a:r>
              <a:rPr lang="ru-RU" sz="1600" b="1" dirty="0" err="1">
                <a:latin typeface="Times New Roman"/>
                <a:ea typeface="Times New Roman"/>
              </a:rPr>
              <a:t>финансиране</a:t>
            </a:r>
            <a:r>
              <a:rPr lang="ru-RU" sz="1600" b="1" dirty="0">
                <a:latin typeface="Times New Roman"/>
                <a:ea typeface="Times New Roman"/>
              </a:rPr>
              <a:t> по </a:t>
            </a:r>
            <a:r>
              <a:rPr lang="ru-RU" sz="1600" b="1" dirty="0" err="1">
                <a:latin typeface="Times New Roman"/>
                <a:ea typeface="Times New Roman"/>
              </a:rPr>
              <a:t>програмите</a:t>
            </a:r>
            <a:r>
              <a:rPr lang="ru-RU" sz="1600" b="1" dirty="0">
                <a:latin typeface="Times New Roman"/>
                <a:ea typeface="Times New Roman"/>
              </a:rPr>
              <a:t>, се </a:t>
            </a:r>
            <a:r>
              <a:rPr lang="ru-RU" sz="1600" b="1" dirty="0" err="1" smtClean="0">
                <a:latin typeface="Times New Roman"/>
                <a:ea typeface="Times New Roman"/>
              </a:rPr>
              <a:t>предвиди</a:t>
            </a:r>
            <a:r>
              <a:rPr lang="ru-RU" sz="1600" b="1" dirty="0" smtClean="0">
                <a:latin typeface="Times New Roman"/>
                <a:ea typeface="Times New Roman"/>
              </a:rPr>
              <a:t> и </a:t>
            </a:r>
            <a:r>
              <a:rPr lang="ru-RU" sz="1600" b="1" dirty="0" err="1" smtClean="0">
                <a:latin typeface="Times New Roman"/>
                <a:ea typeface="Times New Roman"/>
              </a:rPr>
              <a:t>организира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провеждането</a:t>
            </a:r>
            <a:r>
              <a:rPr lang="ru-RU" sz="1600" b="1" dirty="0">
                <a:latin typeface="Times New Roman"/>
                <a:ea typeface="Times New Roman"/>
              </a:rPr>
              <a:t> на публично </a:t>
            </a:r>
            <a:r>
              <a:rPr lang="ru-RU" sz="1600" b="1" dirty="0" err="1">
                <a:latin typeface="Times New Roman"/>
                <a:ea typeface="Times New Roman"/>
              </a:rPr>
              <a:t>събитие</a:t>
            </a:r>
            <a:r>
              <a:rPr lang="ru-RU" sz="1600" b="1" dirty="0">
                <a:latin typeface="Times New Roman"/>
                <a:ea typeface="Times New Roman"/>
              </a:rPr>
              <a:t> за </a:t>
            </a:r>
            <a:r>
              <a:rPr lang="ru-RU" sz="1600" b="1" dirty="0" err="1">
                <a:latin typeface="Times New Roman"/>
                <a:ea typeface="Times New Roman"/>
              </a:rPr>
              <a:t>местната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общественост</a:t>
            </a:r>
            <a:r>
              <a:rPr lang="ru-RU" sz="1600" b="1" dirty="0">
                <a:latin typeface="Times New Roman"/>
                <a:ea typeface="Times New Roman"/>
              </a:rPr>
              <a:t>.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5595" y="4532136"/>
            <a:ext cx="10995603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dirty="0" smtClean="0">
                <a:latin typeface="Times New Roman"/>
                <a:ea typeface="Times New Roman"/>
              </a:rPr>
              <a:t>Изготвени </a:t>
            </a:r>
            <a:r>
              <a:rPr lang="ru-RU" sz="1600" b="1" dirty="0">
                <a:latin typeface="Times New Roman"/>
                <a:ea typeface="Times New Roman"/>
              </a:rPr>
              <a:t>и </a:t>
            </a:r>
            <a:r>
              <a:rPr lang="ru-RU" sz="1600" b="1" dirty="0" err="1" smtClean="0">
                <a:latin typeface="Times New Roman"/>
                <a:ea typeface="Times New Roman"/>
              </a:rPr>
              <a:t>публикувани</a:t>
            </a:r>
            <a:r>
              <a:rPr lang="ru-RU" sz="1600" b="1" dirty="0" smtClean="0">
                <a:latin typeface="Times New Roman"/>
                <a:ea typeface="Times New Roman"/>
              </a:rPr>
              <a:t> презентации (по образец) </a:t>
            </a:r>
            <a:r>
              <a:rPr lang="ru-RU" sz="1600" b="1" dirty="0">
                <a:latin typeface="Times New Roman"/>
                <a:ea typeface="Times New Roman"/>
              </a:rPr>
              <a:t>с обща информация за </a:t>
            </a:r>
            <a:r>
              <a:rPr lang="ru-RU" sz="1600" b="1" dirty="0" err="1" smtClean="0">
                <a:latin typeface="Times New Roman"/>
                <a:ea typeface="Times New Roman"/>
              </a:rPr>
              <a:t>всички</a:t>
            </a:r>
            <a:r>
              <a:rPr lang="ru-RU" sz="1600" b="1" dirty="0" smtClean="0">
                <a:latin typeface="Times New Roman"/>
                <a:ea typeface="Times New Roman"/>
              </a:rPr>
              <a:t> 11 преминали </a:t>
            </a:r>
            <a:r>
              <a:rPr lang="ru-RU" sz="1600" b="1" dirty="0">
                <a:latin typeface="Times New Roman"/>
                <a:ea typeface="Times New Roman"/>
              </a:rPr>
              <a:t>успешно </a:t>
            </a:r>
            <a:r>
              <a:rPr lang="ru-RU" sz="1600" b="1" dirty="0" err="1">
                <a:latin typeface="Times New Roman"/>
                <a:ea typeface="Times New Roman"/>
              </a:rPr>
              <a:t>етапа</a:t>
            </a:r>
            <a:r>
              <a:rPr lang="ru-RU" sz="1600" b="1" dirty="0">
                <a:latin typeface="Times New Roman"/>
                <a:ea typeface="Times New Roman"/>
              </a:rPr>
              <a:t> на проверка </a:t>
            </a:r>
            <a:r>
              <a:rPr lang="ru-RU" sz="1600" b="1" dirty="0" smtClean="0">
                <a:latin typeface="Times New Roman"/>
                <a:ea typeface="Times New Roman"/>
              </a:rPr>
              <a:t>за </a:t>
            </a:r>
            <a:r>
              <a:rPr lang="ru-RU" sz="1600" b="1" dirty="0">
                <a:latin typeface="Times New Roman"/>
                <a:ea typeface="Times New Roman"/>
              </a:rPr>
              <a:t>АСД </a:t>
            </a:r>
            <a:r>
              <a:rPr lang="ru-RU" sz="1600" b="1" dirty="0" smtClean="0">
                <a:latin typeface="Times New Roman"/>
                <a:ea typeface="Times New Roman"/>
              </a:rPr>
              <a:t>КИТИ </a:t>
            </a:r>
            <a:r>
              <a:rPr lang="ru-RU" sz="1600" b="1" dirty="0" err="1" smtClean="0">
                <a:latin typeface="Times New Roman"/>
                <a:ea typeface="Times New Roman"/>
              </a:rPr>
              <a:t>във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фейсбук</a:t>
            </a:r>
            <a:r>
              <a:rPr lang="ru-RU" sz="1600" b="1" dirty="0" smtClean="0">
                <a:latin typeface="Times New Roman"/>
                <a:ea typeface="Times New Roman"/>
              </a:rPr>
              <a:t>, </a:t>
            </a:r>
            <a:r>
              <a:rPr lang="ru-RU" sz="1600" b="1" dirty="0" err="1" smtClean="0">
                <a:latin typeface="Times New Roman"/>
                <a:ea typeface="Times New Roman"/>
              </a:rPr>
              <a:t>гугъл</a:t>
            </a:r>
            <a:r>
              <a:rPr lang="ru-RU" sz="1600" b="1" dirty="0" smtClean="0">
                <a:latin typeface="Times New Roman"/>
                <a:ea typeface="Times New Roman"/>
              </a:rPr>
              <a:t> драйв, </a:t>
            </a:r>
            <a:r>
              <a:rPr lang="ru-RU" sz="1600" b="1" dirty="0" err="1" smtClean="0">
                <a:latin typeface="Times New Roman"/>
                <a:ea typeface="Times New Roman"/>
              </a:rPr>
              <a:t>сайтовете</a:t>
            </a:r>
            <a:r>
              <a:rPr lang="ru-RU" sz="1600" b="1" dirty="0" smtClean="0">
                <a:latin typeface="Times New Roman"/>
                <a:ea typeface="Times New Roman"/>
              </a:rPr>
              <a:t> на </a:t>
            </a:r>
            <a:r>
              <a:rPr lang="ru-RU" sz="1600" b="1" dirty="0" err="1" smtClean="0">
                <a:latin typeface="Times New Roman"/>
                <a:ea typeface="Times New Roman"/>
              </a:rPr>
              <a:t>общините</a:t>
            </a:r>
            <a:r>
              <a:rPr lang="ru-RU" sz="1600" b="1" dirty="0" smtClean="0">
                <a:latin typeface="Times New Roman"/>
                <a:ea typeface="Times New Roman"/>
              </a:rPr>
              <a:t> (в </a:t>
            </a:r>
            <a:r>
              <a:rPr lang="ru-RU" sz="1600" b="1" dirty="0" err="1" smtClean="0">
                <a:latin typeface="Times New Roman"/>
                <a:ea typeface="Times New Roman"/>
              </a:rPr>
              <a:t>които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са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предвидени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дейности</a:t>
            </a:r>
            <a:r>
              <a:rPr lang="ru-RU" sz="1600" b="1" dirty="0" smtClean="0">
                <a:latin typeface="Times New Roman"/>
                <a:ea typeface="Times New Roman"/>
              </a:rPr>
              <a:t>), </a:t>
            </a:r>
            <a:r>
              <a:rPr lang="en-US" sz="1600" b="1" dirty="0" smtClean="0">
                <a:latin typeface="Times New Roman"/>
                <a:ea typeface="Times New Roman"/>
              </a:rPr>
              <a:t>eufunds.bg, bgregio.eu</a:t>
            </a:r>
            <a:endParaRPr lang="bg-BG" sz="1600" b="1" dirty="0" smtClean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84109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4075" y="551910"/>
            <a:ext cx="2791968" cy="615696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ИНФОРМАЦИОННА СТРАТЕГИЯ НА РЕГИОНАЛЕН СЪВЕТ ЗА РАЗВИТИЕ НА ЮЖЕН ЦЕНТРАЛЕН </a:t>
            </a:r>
            <a:r>
              <a:rPr lang="ru-RU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РЕГИОН</a:t>
            </a:r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ПУБЛИЧНИ КОНСУЛТАЦИИ 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1" name="TextBox 35"/>
          <p:cNvSpPr txBox="1"/>
          <p:nvPr/>
        </p:nvSpPr>
        <p:spPr>
          <a:xfrm>
            <a:off x="645596" y="1768030"/>
            <a:ext cx="11007824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Извършени дейности от звеното за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публични консултации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9"/>
          <p:cNvSpPr/>
          <p:nvPr/>
        </p:nvSpPr>
        <p:spPr>
          <a:xfrm>
            <a:off x="645596" y="2594175"/>
            <a:ext cx="11007823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dirty="0" smtClean="0">
                <a:latin typeface="Times New Roman"/>
                <a:ea typeface="Times New Roman"/>
              </a:rPr>
              <a:t>Организирани </a:t>
            </a:r>
            <a:r>
              <a:rPr lang="ru-RU" sz="1600" b="1" dirty="0">
                <a:latin typeface="Times New Roman"/>
                <a:ea typeface="Times New Roman"/>
              </a:rPr>
              <a:t>и </a:t>
            </a:r>
            <a:r>
              <a:rPr lang="ru-RU" sz="1600" b="1" dirty="0" err="1" smtClean="0">
                <a:latin typeface="Times New Roman"/>
                <a:ea typeface="Times New Roman"/>
              </a:rPr>
              <a:t>проведени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обществени</a:t>
            </a:r>
            <a:r>
              <a:rPr lang="ru-RU" sz="1600" b="1" dirty="0">
                <a:latin typeface="Times New Roman"/>
                <a:ea typeface="Times New Roman"/>
              </a:rPr>
              <a:t> консултации и </a:t>
            </a:r>
            <a:r>
              <a:rPr lang="ru-RU" sz="1600" b="1" dirty="0" err="1">
                <a:latin typeface="Times New Roman"/>
                <a:ea typeface="Times New Roman"/>
              </a:rPr>
              <a:t>представяния</a:t>
            </a:r>
            <a:r>
              <a:rPr lang="ru-RU" sz="1600" b="1" dirty="0">
                <a:latin typeface="Times New Roman"/>
                <a:ea typeface="Times New Roman"/>
              </a:rPr>
              <a:t>, </a:t>
            </a:r>
            <a:r>
              <a:rPr lang="ru-RU" sz="1600" b="1" dirty="0" err="1">
                <a:latin typeface="Times New Roman"/>
                <a:ea typeface="Times New Roman"/>
              </a:rPr>
              <a:t>свързани</a:t>
            </a:r>
            <a:r>
              <a:rPr lang="ru-RU" sz="1600" b="1" dirty="0">
                <a:latin typeface="Times New Roman"/>
                <a:ea typeface="Times New Roman"/>
              </a:rPr>
              <a:t> с </a:t>
            </a:r>
            <a:r>
              <a:rPr lang="ru-RU" sz="1600" b="1" dirty="0" err="1">
                <a:latin typeface="Times New Roman"/>
                <a:ea typeface="Times New Roman"/>
              </a:rPr>
              <a:t>разглеждане</a:t>
            </a:r>
            <a:r>
              <a:rPr lang="ru-RU" sz="1600" b="1" dirty="0">
                <a:latin typeface="Times New Roman"/>
                <a:ea typeface="Times New Roman"/>
              </a:rPr>
              <a:t> и </a:t>
            </a:r>
            <a:r>
              <a:rPr lang="ru-RU" sz="1600" b="1" dirty="0" err="1">
                <a:latin typeface="Times New Roman"/>
                <a:ea typeface="Times New Roman"/>
              </a:rPr>
              <a:t>обсъждане</a:t>
            </a:r>
            <a:r>
              <a:rPr lang="ru-RU" sz="1600" b="1" dirty="0">
                <a:latin typeface="Times New Roman"/>
                <a:ea typeface="Times New Roman"/>
              </a:rPr>
              <a:t> на </a:t>
            </a:r>
            <a:r>
              <a:rPr lang="ru-RU" sz="1600" b="1" dirty="0" err="1" smtClean="0">
                <a:latin typeface="Times New Roman"/>
                <a:ea typeface="Times New Roman"/>
              </a:rPr>
              <a:t>преминалите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успешно </a:t>
            </a:r>
            <a:r>
              <a:rPr lang="ru-RU" sz="1600" b="1" dirty="0" err="1">
                <a:latin typeface="Times New Roman"/>
                <a:ea typeface="Times New Roman"/>
              </a:rPr>
              <a:t>етапа</a:t>
            </a:r>
            <a:r>
              <a:rPr lang="ru-RU" sz="1600" b="1" dirty="0">
                <a:latin typeface="Times New Roman"/>
                <a:ea typeface="Times New Roman"/>
              </a:rPr>
              <a:t> на проверка за </a:t>
            </a:r>
            <a:r>
              <a:rPr lang="ru-RU" sz="1600" b="1" dirty="0" smtClean="0">
                <a:latin typeface="Times New Roman"/>
                <a:ea typeface="Times New Roman"/>
              </a:rPr>
              <a:t>АСД </a:t>
            </a:r>
            <a:r>
              <a:rPr lang="ru-RU" sz="1600" b="1" dirty="0">
                <a:latin typeface="Times New Roman"/>
                <a:ea typeface="Times New Roman"/>
              </a:rPr>
              <a:t>концепции за ИТИ по места. </a:t>
            </a:r>
            <a:r>
              <a:rPr lang="ru-RU" sz="1600" b="1" dirty="0" smtClean="0">
                <a:latin typeface="Times New Roman"/>
                <a:ea typeface="Times New Roman"/>
              </a:rPr>
              <a:t>В </a:t>
            </a:r>
            <a:r>
              <a:rPr lang="ru-RU" sz="1600" b="1" dirty="0">
                <a:latin typeface="Times New Roman"/>
                <a:ea typeface="Times New Roman"/>
              </a:rPr>
              <a:t>периода 06.10.2025 – </a:t>
            </a:r>
            <a:r>
              <a:rPr lang="ru-RU" sz="1600" b="1" dirty="0" smtClean="0">
                <a:latin typeface="Times New Roman"/>
                <a:ea typeface="Times New Roman"/>
              </a:rPr>
              <a:t>17.10.2025г</a:t>
            </a:r>
            <a:r>
              <a:rPr lang="ru-RU" sz="1600" b="1" dirty="0">
                <a:latin typeface="Times New Roman"/>
                <a:ea typeface="Times New Roman"/>
              </a:rPr>
              <a:t>. </a:t>
            </a:r>
            <a:r>
              <a:rPr lang="ru-RU" sz="1600" b="1" dirty="0" err="1">
                <a:latin typeface="Times New Roman"/>
                <a:ea typeface="Times New Roman"/>
              </a:rPr>
              <a:t>бяха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проведени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smtClean="0">
                <a:latin typeface="Times New Roman"/>
                <a:ea typeface="Times New Roman"/>
              </a:rPr>
              <a:t>46 публични консултации в </a:t>
            </a:r>
            <a:r>
              <a:rPr lang="ru-RU" sz="1600" b="1" dirty="0" err="1" smtClean="0">
                <a:latin typeface="Times New Roman"/>
                <a:ea typeface="Times New Roman"/>
              </a:rPr>
              <a:t>присъствието</a:t>
            </a:r>
            <a:r>
              <a:rPr lang="ru-RU" sz="1600" b="1" dirty="0" smtClean="0">
                <a:latin typeface="Times New Roman"/>
                <a:ea typeface="Times New Roman"/>
              </a:rPr>
              <a:t> на </a:t>
            </a:r>
            <a:r>
              <a:rPr lang="ru-RU" sz="1600" b="1" dirty="0" err="1" smtClean="0">
                <a:latin typeface="Times New Roman"/>
                <a:ea typeface="Times New Roman"/>
              </a:rPr>
              <a:t>общо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1089 </a:t>
            </a:r>
            <a:r>
              <a:rPr lang="ru-RU" sz="1600" b="1" dirty="0" err="1" smtClean="0">
                <a:latin typeface="Times New Roman"/>
                <a:ea typeface="Times New Roman"/>
              </a:rPr>
              <a:t>заинтересовани</a:t>
            </a:r>
            <a:r>
              <a:rPr lang="ru-RU" sz="1600" b="1" dirty="0" smtClean="0">
                <a:latin typeface="Times New Roman"/>
                <a:ea typeface="Times New Roman"/>
              </a:rPr>
              <a:t> лица. </a:t>
            </a:r>
            <a:endParaRPr lang="ru-RU" sz="1600" b="1" dirty="0">
              <a:latin typeface="Times New Roman"/>
              <a:ea typeface="Times New Roman"/>
            </a:endParaRPr>
          </a:p>
        </p:txBody>
      </p:sp>
      <p:sp>
        <p:nvSpPr>
          <p:cNvPr id="13" name="Rectangle 39"/>
          <p:cNvSpPr/>
          <p:nvPr/>
        </p:nvSpPr>
        <p:spPr>
          <a:xfrm>
            <a:off x="645595" y="3655012"/>
            <a:ext cx="11007823" cy="3527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600" b="1" dirty="0" smtClean="0">
                <a:latin typeface="Times New Roman"/>
                <a:ea typeface="Times New Roman"/>
              </a:rPr>
              <a:t>Изготвен </a:t>
            </a:r>
            <a:r>
              <a:rPr lang="ru-RU" sz="1600" b="1" dirty="0">
                <a:latin typeface="Times New Roman"/>
                <a:ea typeface="Times New Roman"/>
              </a:rPr>
              <a:t>доклад за </a:t>
            </a:r>
            <a:r>
              <a:rPr lang="ru-RU" sz="1600" b="1" dirty="0" err="1">
                <a:latin typeface="Times New Roman"/>
                <a:ea typeface="Times New Roman"/>
              </a:rPr>
              <a:t>резултатите</a:t>
            </a:r>
            <a:r>
              <a:rPr lang="ru-RU" sz="1600" b="1" dirty="0">
                <a:latin typeface="Times New Roman"/>
                <a:ea typeface="Times New Roman"/>
              </a:rPr>
              <a:t> от </a:t>
            </a:r>
            <a:r>
              <a:rPr lang="ru-RU" sz="1600" b="1" dirty="0" err="1" smtClean="0">
                <a:latin typeface="Times New Roman"/>
                <a:ea typeface="Times New Roman"/>
              </a:rPr>
              <a:t>проведените</a:t>
            </a:r>
            <a:r>
              <a:rPr lang="ru-RU" sz="1600" b="1" dirty="0" smtClean="0">
                <a:latin typeface="Times New Roman"/>
                <a:ea typeface="Times New Roman"/>
              </a:rPr>
              <a:t> публични </a:t>
            </a:r>
            <a:r>
              <a:rPr lang="ru-RU" sz="1600" b="1" dirty="0">
                <a:latin typeface="Times New Roman"/>
                <a:ea typeface="Times New Roman"/>
              </a:rPr>
              <a:t>консултации. </a:t>
            </a:r>
          </a:p>
        </p:txBody>
      </p:sp>
      <p:sp>
        <p:nvSpPr>
          <p:cNvPr id="14" name="Rectangle 39"/>
          <p:cNvSpPr/>
          <p:nvPr/>
        </p:nvSpPr>
        <p:spPr>
          <a:xfrm>
            <a:off x="996537" y="4273427"/>
            <a:ext cx="10193079" cy="1508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Times New Roman"/>
                <a:ea typeface="Times New Roman"/>
              </a:rPr>
              <a:t>В </a:t>
            </a:r>
            <a:r>
              <a:rPr lang="ru-RU" sz="1600" b="1" dirty="0" err="1">
                <a:latin typeface="Times New Roman"/>
                <a:ea typeface="Times New Roman"/>
              </a:rPr>
              <a:t>резултат</a:t>
            </a:r>
            <a:r>
              <a:rPr lang="ru-RU" sz="1600" b="1" dirty="0">
                <a:latin typeface="Times New Roman"/>
                <a:ea typeface="Times New Roman"/>
              </a:rPr>
              <a:t> от </a:t>
            </a:r>
            <a:r>
              <a:rPr lang="ru-RU" sz="1600" b="1" dirty="0" err="1">
                <a:latin typeface="Times New Roman"/>
                <a:ea typeface="Times New Roman"/>
              </a:rPr>
              <a:t>проведените</a:t>
            </a:r>
            <a:r>
              <a:rPr lang="ru-RU" sz="1600" b="1" dirty="0">
                <a:latin typeface="Times New Roman"/>
                <a:ea typeface="Times New Roman"/>
              </a:rPr>
              <a:t> публични консултации </a:t>
            </a:r>
            <a:r>
              <a:rPr lang="ru-RU" sz="1600" b="1" dirty="0" err="1">
                <a:latin typeface="Times New Roman"/>
                <a:ea typeface="Times New Roman"/>
              </a:rPr>
              <a:t>становището</a:t>
            </a:r>
            <a:r>
              <a:rPr lang="ru-RU" sz="1600" b="1" dirty="0">
                <a:latin typeface="Times New Roman"/>
                <a:ea typeface="Times New Roman"/>
              </a:rPr>
              <a:t> на </a:t>
            </a:r>
            <a:r>
              <a:rPr lang="ru-RU" sz="1600" b="1" dirty="0" err="1">
                <a:latin typeface="Times New Roman"/>
                <a:ea typeface="Times New Roman"/>
              </a:rPr>
              <a:t>Звеното</a:t>
            </a:r>
            <a:r>
              <a:rPr lang="ru-RU" sz="1600" b="1" dirty="0">
                <a:latin typeface="Times New Roman"/>
                <a:ea typeface="Times New Roman"/>
              </a:rPr>
              <a:t> за публични консултации е, че </a:t>
            </a:r>
            <a:r>
              <a:rPr lang="ru-RU" sz="1600" b="1" dirty="0" err="1">
                <a:latin typeface="Times New Roman"/>
                <a:ea typeface="Times New Roman"/>
              </a:rPr>
              <a:t>всички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smtClean="0">
                <a:latin typeface="Times New Roman"/>
                <a:ea typeface="Times New Roman"/>
              </a:rPr>
              <a:t>11 </a:t>
            </a:r>
            <a:r>
              <a:rPr lang="ru-RU" sz="1600" b="1" dirty="0">
                <a:latin typeface="Times New Roman"/>
                <a:ea typeface="Times New Roman"/>
              </a:rPr>
              <a:t>преминали успешно </a:t>
            </a:r>
            <a:r>
              <a:rPr lang="ru-RU" sz="1600" b="1" dirty="0" err="1">
                <a:latin typeface="Times New Roman"/>
                <a:ea typeface="Times New Roman"/>
              </a:rPr>
              <a:t>етапа</a:t>
            </a:r>
            <a:r>
              <a:rPr lang="ru-RU" sz="1600" b="1" dirty="0">
                <a:latin typeface="Times New Roman"/>
                <a:ea typeface="Times New Roman"/>
              </a:rPr>
              <a:t> на проверка за </a:t>
            </a:r>
            <a:r>
              <a:rPr lang="ru-RU" sz="1600" b="1" dirty="0" smtClean="0">
                <a:latin typeface="Times New Roman"/>
                <a:ea typeface="Times New Roman"/>
              </a:rPr>
              <a:t>Административно </a:t>
            </a:r>
            <a:r>
              <a:rPr lang="ru-RU" sz="1600" b="1" dirty="0" err="1" smtClean="0">
                <a:latin typeface="Times New Roman"/>
                <a:ea typeface="Times New Roman"/>
              </a:rPr>
              <a:t>Съответствие</a:t>
            </a:r>
            <a:r>
              <a:rPr lang="ru-RU" sz="1600" b="1" dirty="0" smtClean="0">
                <a:latin typeface="Times New Roman"/>
                <a:ea typeface="Times New Roman"/>
              </a:rPr>
              <a:t> и </a:t>
            </a:r>
            <a:r>
              <a:rPr lang="ru-RU" sz="1600" b="1" dirty="0" err="1" smtClean="0">
                <a:latin typeface="Times New Roman"/>
                <a:ea typeface="Times New Roman"/>
              </a:rPr>
              <a:t>Допустимост</a:t>
            </a:r>
            <a:r>
              <a:rPr lang="ru-RU" sz="1600" b="1" dirty="0" smtClean="0">
                <a:latin typeface="Times New Roman"/>
                <a:ea typeface="Times New Roman"/>
              </a:rPr>
              <a:t> Концепции за </a:t>
            </a:r>
            <a:r>
              <a:rPr lang="ru-RU" sz="1600" b="1" dirty="0" err="1" smtClean="0">
                <a:latin typeface="Times New Roman"/>
                <a:ea typeface="Times New Roman"/>
              </a:rPr>
              <a:t>Интегрирани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Териториални</a:t>
            </a:r>
            <a:r>
              <a:rPr lang="ru-RU" sz="1600" b="1" dirty="0" smtClean="0">
                <a:latin typeface="Times New Roman"/>
                <a:ea typeface="Times New Roman"/>
              </a:rPr>
              <a:t> Инвестиции </a:t>
            </a:r>
            <a:r>
              <a:rPr lang="ru-RU" sz="1600" b="1" dirty="0">
                <a:latin typeface="Times New Roman"/>
                <a:ea typeface="Times New Roman"/>
              </a:rPr>
              <a:t>се подкрепят от </a:t>
            </a:r>
            <a:r>
              <a:rPr lang="ru-RU" sz="1600" b="1" dirty="0" err="1">
                <a:latin typeface="Times New Roman"/>
                <a:ea typeface="Times New Roman"/>
              </a:rPr>
              <a:t>местните</a:t>
            </a:r>
            <a:r>
              <a:rPr lang="ru-RU" sz="1600" b="1" dirty="0">
                <a:latin typeface="Times New Roman"/>
                <a:ea typeface="Times New Roman"/>
              </a:rPr>
              <a:t> общности и не се </a:t>
            </a:r>
            <a:r>
              <a:rPr lang="ru-RU" sz="1600" b="1" dirty="0" err="1">
                <a:latin typeface="Times New Roman"/>
                <a:ea typeface="Times New Roman"/>
              </a:rPr>
              <a:t>установиха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сериозни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възражения</a:t>
            </a:r>
            <a:r>
              <a:rPr lang="ru-RU" sz="1600" b="1" dirty="0">
                <a:latin typeface="Times New Roman"/>
                <a:ea typeface="Times New Roman"/>
              </a:rPr>
              <a:t> или </a:t>
            </a:r>
            <a:r>
              <a:rPr lang="ru-RU" sz="1600" b="1" dirty="0" err="1" smtClean="0">
                <a:latin typeface="Times New Roman"/>
                <a:ea typeface="Times New Roman"/>
              </a:rPr>
              <a:t>коментари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smtClean="0">
                <a:latin typeface="Times New Roman"/>
                <a:ea typeface="Times New Roman"/>
              </a:rPr>
              <a:t>(</a:t>
            </a:r>
            <a:r>
              <a:rPr lang="ru-RU" sz="1600" b="1" dirty="0" err="1" smtClean="0">
                <a:latin typeface="Times New Roman"/>
                <a:ea typeface="Times New Roman"/>
              </a:rPr>
              <a:t>такива</a:t>
            </a:r>
            <a:r>
              <a:rPr lang="ru-RU" sz="1600" b="1" dirty="0">
                <a:latin typeface="Times New Roman"/>
                <a:ea typeface="Times New Roman"/>
              </a:rPr>
              <a:t>, </a:t>
            </a:r>
            <a:r>
              <a:rPr lang="ru-RU" sz="1600" b="1" dirty="0" err="1">
                <a:latin typeface="Times New Roman"/>
                <a:ea typeface="Times New Roman"/>
              </a:rPr>
              <a:t>които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могат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да поставят под риск </a:t>
            </a:r>
            <a:r>
              <a:rPr lang="ru-RU" sz="1600" b="1" dirty="0" err="1">
                <a:latin typeface="Times New Roman"/>
                <a:ea typeface="Times New Roman"/>
              </a:rPr>
              <a:t>бъдещото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изпълнение</a:t>
            </a:r>
            <a:r>
              <a:rPr lang="ru-RU" sz="1600" b="1" dirty="0">
                <a:latin typeface="Times New Roman"/>
                <a:ea typeface="Times New Roman"/>
              </a:rPr>
              <a:t> на </a:t>
            </a:r>
            <a:r>
              <a:rPr lang="ru-RU" sz="1600" b="1" dirty="0" smtClean="0">
                <a:latin typeface="Times New Roman"/>
                <a:ea typeface="Times New Roman"/>
              </a:rPr>
              <a:t>КИТИ) </a:t>
            </a:r>
            <a:r>
              <a:rPr lang="ru-RU" sz="1600" b="1" dirty="0">
                <a:latin typeface="Times New Roman"/>
                <a:ea typeface="Times New Roman"/>
              </a:rPr>
              <a:t>от </a:t>
            </a:r>
            <a:r>
              <a:rPr lang="ru-RU" sz="1600" b="1" dirty="0" err="1">
                <a:latin typeface="Times New Roman"/>
                <a:ea typeface="Times New Roman"/>
              </a:rPr>
              <a:t>заинтересованите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 smtClean="0">
                <a:latin typeface="Times New Roman"/>
                <a:ea typeface="Times New Roman"/>
              </a:rPr>
              <a:t>страни</a:t>
            </a:r>
            <a:r>
              <a:rPr lang="ru-RU" sz="1600" b="1" dirty="0" smtClean="0">
                <a:latin typeface="Times New Roman"/>
                <a:ea typeface="Times New Roman"/>
              </a:rPr>
              <a:t>.</a:t>
            </a: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endParaRPr lang="ru-RU" sz="1400" b="1" dirty="0">
              <a:latin typeface="Times New Roman"/>
              <a:ea typeface="Times New Roman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22" y="4181107"/>
            <a:ext cx="1402202" cy="1920406"/>
          </a:xfrm>
          <a:prstGeom prst="rect">
            <a:avLst/>
          </a:prstGeom>
        </p:spPr>
      </p:pic>
      <p:pic>
        <p:nvPicPr>
          <p:cNvPr id="3" name="Картина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6460" y="4181107"/>
            <a:ext cx="1402202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492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47620" y="1343025"/>
            <a:ext cx="24776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ОБЛАСТЕН </a:t>
            </a:r>
            <a:r>
              <a:rPr lang="bg-BG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ИНФОРМАЦИОНЕН ЦЕНТЪР</a:t>
            </a:r>
            <a:endParaRPr lang="en-US" sz="10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93486" y="5787939"/>
            <a:ext cx="65541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i="1" dirty="0"/>
              <a:t> </a:t>
            </a:r>
            <a:r>
              <a:rPr lang="bg-BG" sz="1600" b="1" i="1" dirty="0" smtClean="0"/>
              <a:t>Проект </a:t>
            </a:r>
            <a:r>
              <a:rPr lang="bg-BG" sz="1600" b="1" i="1" dirty="0"/>
              <a:t>„Ефективно функциониране на ОИЦ - </a:t>
            </a:r>
            <a:r>
              <a:rPr lang="bg-BG" sz="1600" b="1" i="1" dirty="0" smtClean="0"/>
              <a:t>Хасково </a:t>
            </a:r>
            <a:r>
              <a:rPr lang="bg-BG" sz="1600" b="1" i="1" dirty="0"/>
              <a:t>през периода 2024 - 2029 г</a:t>
            </a:r>
            <a:r>
              <a:rPr lang="bg-BG" sz="1600" b="1" i="1" dirty="0" smtClean="0"/>
              <a:t>. </a:t>
            </a:r>
            <a:r>
              <a:rPr lang="bg-BG" sz="1600" b="1" i="1" dirty="0"/>
              <a:t>се осъществява с финансовата подкрепа на </a:t>
            </a:r>
            <a:r>
              <a:rPr lang="bg-BG" sz="1600" b="1" i="1" dirty="0" smtClean="0"/>
              <a:t>Програма „Техническа помощ“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9447619" y="5690718"/>
            <a:ext cx="2357693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4075" y="551910"/>
            <a:ext cx="2791968" cy="6156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89050" y="265807"/>
            <a:ext cx="5859725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ЗВЕНО </a:t>
            </a:r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ЗА ПУБЛИЧНИ КОНСУЛТАЦИИ 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КЪМ РЕГИОНАЛЕН СЪВЕТ ЗА РАЗВИТИЕ </a:t>
            </a:r>
          </a:p>
          <a:p>
            <a:pPr lvl="0" algn="ctr"/>
            <a:r>
              <a:rPr lang="bg-BG" sz="2000" b="1" dirty="0">
                <a:ln cap="flat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НА ЮЖЕН ЦЕНТРАЛЕН РЕГИОН</a:t>
            </a:r>
          </a:p>
          <a:p>
            <a:pPr algn="ctr"/>
            <a:endParaRPr lang="bg-BG" sz="2000" b="1" i="1" u="sng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665" y="5720204"/>
            <a:ext cx="2149674" cy="76261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36223" y="1976851"/>
            <a:ext cx="9842500" cy="32624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ВНИМАНИЕТО!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Областен информационен център –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Хасково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Хасково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бул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България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038/ 62 22 63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oic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haskovo@abv.bg</a:t>
            </a:r>
            <a:endParaRPr lang="bg-BG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www.eufunds.bg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36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11510</TotalTime>
  <Words>670</Words>
  <Application>Microsoft Office PowerPoint</Application>
  <PresentationFormat>Widescreen</PresentationFormat>
  <Paragraphs>61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Georgia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Милена Виденова</dc:creator>
  <cp:lastModifiedBy>Petia Agusheva</cp:lastModifiedBy>
  <cp:revision>292</cp:revision>
  <cp:lastPrinted>2024-05-08T16:18:27Z</cp:lastPrinted>
  <dcterms:created xsi:type="dcterms:W3CDTF">2016-03-09T11:45:36Z</dcterms:created>
  <dcterms:modified xsi:type="dcterms:W3CDTF">2025-10-22T10:41:51Z</dcterms:modified>
</cp:coreProperties>
</file>